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77" r:id="rId3"/>
    <p:sldId id="278" r:id="rId4"/>
    <p:sldId id="265" r:id="rId5"/>
    <p:sldId id="270" r:id="rId6"/>
    <p:sldId id="267" r:id="rId7"/>
    <p:sldId id="268" r:id="rId8"/>
    <p:sldId id="272" r:id="rId9"/>
    <p:sldId id="274" r:id="rId10"/>
    <p:sldId id="27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91A7"/>
    <a:srgbClr val="FFFFFF"/>
    <a:srgbClr val="836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8B3BFB16-8667-4E58-91E6-F8FE56DA8AAE}" type="datetimeFigureOut">
              <a:rPr lang="en-US" smtClean="0"/>
              <a:pPr>
                <a:defRPr/>
              </a:pPr>
              <a:t>4/27/2020</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4FD75DE0-9AB7-4463-93AA-E5D1BE7D1971}" type="slidenum">
              <a:rPr lang="en-AU" smtClean="0"/>
              <a:pPr>
                <a:defRPr/>
              </a:pPr>
              <a:t>‹#›</a:t>
            </a:fld>
            <a:endParaRPr lang="en-A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D9CE245-BC4E-4C1C-833C-36FD67DADC2C}" type="datetimeFigureOut">
              <a:rPr lang="en-US" smtClean="0"/>
              <a:pPr>
                <a:defRPr/>
              </a:pPr>
              <a:t>4/27/2020</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ED8CDEC8-F1DC-4588-9AC3-39D85D4EA17A}" type="slidenum">
              <a:rPr lang="en-AU" smtClean="0"/>
              <a:pPr>
                <a:defRPr/>
              </a:pPr>
              <a:t>‹#›</a:t>
            </a:fld>
            <a:endParaRPr lang="en-A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FEA68630-8AF7-4E93-A72B-7A58A0330096}" type="datetimeFigureOut">
              <a:rPr lang="en-US" smtClean="0"/>
              <a:pPr>
                <a:defRPr/>
              </a:pPr>
              <a:t>4/27/2020</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7786FC89-3770-456C-8C44-F2B7C80981B8}" type="slidenum">
              <a:rPr lang="en-AU" smtClean="0"/>
              <a:pPr>
                <a:defRPr/>
              </a:pPr>
              <a:t>‹#›</a:t>
            </a:fld>
            <a:endParaRPr lang="en-A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FAF6CCFF-B8C9-406F-A564-DFEA9AA18F7F}" type="datetimeFigureOut">
              <a:rPr lang="en-US" smtClean="0"/>
              <a:pPr>
                <a:defRPr/>
              </a:pPr>
              <a:t>4/27/2020</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EABF38E1-31B2-4CB4-BE76-C5FE492D6BA2}" type="slidenum">
              <a:rPr lang="en-AU" smtClean="0"/>
              <a:pPr>
                <a:defRPr/>
              </a:pPr>
              <a:t>‹#›</a:t>
            </a:fld>
            <a:endParaRPr lang="en-AU"/>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C45C692-DF5C-45EE-A58B-8F1C16C8F9F1}" type="datetimeFigureOut">
              <a:rPr lang="en-US" smtClean="0"/>
              <a:pPr>
                <a:defRPr/>
              </a:pPr>
              <a:t>4/27/2020</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8D0FCA34-242B-4579-95D9-AE48B78E5AA4}" type="slidenum">
              <a:rPr lang="en-AU" smtClean="0"/>
              <a:pPr>
                <a:defRPr/>
              </a:pPr>
              <a:t>‹#›</a:t>
            </a:fld>
            <a:endParaRPr lang="en-A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7F6C1E47-E901-4877-8EC0-8A43EA228E79}" type="datetimeFigureOut">
              <a:rPr lang="en-US" smtClean="0"/>
              <a:pPr>
                <a:defRPr/>
              </a:pPr>
              <a:t>4/27/2020</a:t>
            </a:fld>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8555FBF9-2E85-40BB-8C85-E1FE2E80C0E2}" type="slidenum">
              <a:rPr lang="en-AU" smtClean="0"/>
              <a:pPr>
                <a:defRPr/>
              </a:pPr>
              <a:t>‹#›</a:t>
            </a:fld>
            <a:endParaRPr lang="en-AU"/>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FE74FA79-EE3E-44A6-8324-F15647F21AD1}" type="datetimeFigureOut">
              <a:rPr lang="en-US" smtClean="0"/>
              <a:pPr>
                <a:defRPr/>
              </a:pPr>
              <a:t>4/27/2020</a:t>
            </a:fld>
            <a:endParaRPr lang="en-AU"/>
          </a:p>
        </p:txBody>
      </p:sp>
      <p:sp>
        <p:nvSpPr>
          <p:cNvPr id="8" name="Footer Placeholder 7"/>
          <p:cNvSpPr>
            <a:spLocks noGrp="1"/>
          </p:cNvSpPr>
          <p:nvPr>
            <p:ph type="ftr" sz="quarter" idx="11"/>
          </p:nvPr>
        </p:nvSpPr>
        <p:spPr/>
        <p:txBody>
          <a:bodyPr/>
          <a:lstStyle/>
          <a:p>
            <a:pPr>
              <a:defRPr/>
            </a:pPr>
            <a:endParaRPr lang="en-AU"/>
          </a:p>
        </p:txBody>
      </p:sp>
      <p:sp>
        <p:nvSpPr>
          <p:cNvPr id="9" name="Slide Number Placeholder 8"/>
          <p:cNvSpPr>
            <a:spLocks noGrp="1"/>
          </p:cNvSpPr>
          <p:nvPr>
            <p:ph type="sldNum" sz="quarter" idx="12"/>
          </p:nvPr>
        </p:nvSpPr>
        <p:spPr/>
        <p:txBody>
          <a:bodyPr/>
          <a:lstStyle/>
          <a:p>
            <a:pPr>
              <a:defRPr/>
            </a:pPr>
            <a:fld id="{D282E8B5-7330-4C13-8148-B34689B18FC4}" type="slidenum">
              <a:rPr lang="en-AU" smtClean="0"/>
              <a:pPr>
                <a:defRPr/>
              </a:pPr>
              <a:t>‹#›</a:t>
            </a:fld>
            <a:endParaRPr lang="en-AU"/>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7EEFFF43-848F-4934-92BF-4F17488E2007}" type="datetimeFigureOut">
              <a:rPr lang="en-US" smtClean="0"/>
              <a:pPr>
                <a:defRPr/>
              </a:pPr>
              <a:t>4/27/2020</a:t>
            </a:fld>
            <a:endParaRPr lang="en-AU"/>
          </a:p>
        </p:txBody>
      </p:sp>
      <p:sp>
        <p:nvSpPr>
          <p:cNvPr id="4" name="Footer Placeholder 3"/>
          <p:cNvSpPr>
            <a:spLocks noGrp="1"/>
          </p:cNvSpPr>
          <p:nvPr>
            <p:ph type="ftr" sz="quarter" idx="11"/>
          </p:nvPr>
        </p:nvSpPr>
        <p:spPr/>
        <p:txBody>
          <a:bodyPr/>
          <a:lstStyle/>
          <a:p>
            <a:pPr>
              <a:defRPr/>
            </a:pPr>
            <a:endParaRPr lang="en-AU"/>
          </a:p>
        </p:txBody>
      </p:sp>
      <p:sp>
        <p:nvSpPr>
          <p:cNvPr id="5" name="Slide Number Placeholder 4"/>
          <p:cNvSpPr>
            <a:spLocks noGrp="1"/>
          </p:cNvSpPr>
          <p:nvPr>
            <p:ph type="sldNum" sz="quarter" idx="12"/>
          </p:nvPr>
        </p:nvSpPr>
        <p:spPr/>
        <p:txBody>
          <a:bodyPr/>
          <a:lstStyle/>
          <a:p>
            <a:pPr>
              <a:defRPr/>
            </a:pPr>
            <a:fld id="{E41DDD11-40AA-464D-BB58-35D66AC0E315}" type="slidenum">
              <a:rPr lang="en-AU" smtClean="0"/>
              <a:pPr>
                <a:defRPr/>
              </a:pPr>
              <a:t>‹#›</a:t>
            </a:fld>
            <a:endParaRPr lang="en-A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655501F-E40F-4A49-A338-7A126484FAC6}" type="datetimeFigureOut">
              <a:rPr lang="en-US" smtClean="0"/>
              <a:pPr>
                <a:defRPr/>
              </a:pPr>
              <a:t>4/27/2020</a:t>
            </a:fld>
            <a:endParaRPr lang="en-AU"/>
          </a:p>
        </p:txBody>
      </p:sp>
      <p:sp>
        <p:nvSpPr>
          <p:cNvPr id="3" name="Footer Placeholder 2"/>
          <p:cNvSpPr>
            <a:spLocks noGrp="1"/>
          </p:cNvSpPr>
          <p:nvPr>
            <p:ph type="ftr" sz="quarter" idx="11"/>
          </p:nvPr>
        </p:nvSpPr>
        <p:spPr/>
        <p:txBody>
          <a:bodyPr/>
          <a:lstStyle/>
          <a:p>
            <a:pPr>
              <a:defRPr/>
            </a:pPr>
            <a:endParaRPr lang="en-AU"/>
          </a:p>
        </p:txBody>
      </p:sp>
      <p:sp>
        <p:nvSpPr>
          <p:cNvPr id="4" name="Slide Number Placeholder 3"/>
          <p:cNvSpPr>
            <a:spLocks noGrp="1"/>
          </p:cNvSpPr>
          <p:nvPr>
            <p:ph type="sldNum" sz="quarter" idx="12"/>
          </p:nvPr>
        </p:nvSpPr>
        <p:spPr/>
        <p:txBody>
          <a:bodyPr/>
          <a:lstStyle/>
          <a:p>
            <a:pPr>
              <a:defRPr/>
            </a:pPr>
            <a:fld id="{AAFDC013-AA0C-4D8A-B045-E3F3C2FEF603}" type="slidenum">
              <a:rPr lang="en-AU" smtClean="0"/>
              <a:pPr>
                <a:defRPr/>
              </a:pPr>
              <a:t>‹#›</a:t>
            </a:fld>
            <a:endParaRPr lang="en-A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AB88545-8DE6-45B9-AF7F-B360754E2639}" type="datetimeFigureOut">
              <a:rPr lang="en-US" smtClean="0"/>
              <a:pPr>
                <a:defRPr/>
              </a:pPr>
              <a:t>4/27/2020</a:t>
            </a:fld>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C5CBDE0B-1949-489B-A162-B306CEE8949E}" type="slidenum">
              <a:rPr lang="en-AU" smtClean="0"/>
              <a:pPr>
                <a:defRPr/>
              </a:pPr>
              <a:t>‹#›</a:t>
            </a:fld>
            <a:endParaRPr lang="en-A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8DA0CB1-BA83-4B54-8424-5DB422906537}" type="datetimeFigureOut">
              <a:rPr lang="en-US" smtClean="0"/>
              <a:pPr>
                <a:defRPr/>
              </a:pPr>
              <a:t>4/27/2020</a:t>
            </a:fld>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223EF1B1-9B24-4701-AA15-9EA8459208A8}" type="slidenum">
              <a:rPr lang="en-AU" smtClean="0"/>
              <a:pPr>
                <a:defRPr/>
              </a:pPr>
              <a:t>‹#›</a:t>
            </a:fld>
            <a:endParaRPr lang="en-A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fld id="{C0918064-7556-4B1F-A892-649B5D8DF5F9}" type="datetimeFigureOut">
              <a:rPr lang="en-US" smtClean="0"/>
              <a:pPr>
                <a:defRPr/>
              </a:pPr>
              <a:t>4/27/2020</a:t>
            </a:fld>
            <a:endParaRPr lang="en-A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en-A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7FA9A639-CE75-4D94-A453-C750FC0200CA}" type="slidenum">
              <a:rPr lang="en-AU" smtClean="0"/>
              <a:pPr>
                <a:defRPr/>
              </a:pPr>
              <a:t>‹#›</a:t>
            </a:fld>
            <a:endParaRPr lang="en-AU"/>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AU" dirty="0" smtClean="0"/>
              <a:t>Unlocking the power of data</a:t>
            </a:r>
          </a:p>
        </p:txBody>
      </p:sp>
      <p:sp>
        <p:nvSpPr>
          <p:cNvPr id="2050" name="Title 1"/>
          <p:cNvSpPr>
            <a:spLocks noGrp="1"/>
          </p:cNvSpPr>
          <p:nvPr>
            <p:ph type="ctrTitle"/>
          </p:nvPr>
        </p:nvSpPr>
        <p:spPr/>
        <p:txBody>
          <a:bodyPr/>
          <a:lstStyle/>
          <a:p>
            <a:pPr fontAlgn="auto">
              <a:spcAft>
                <a:spcPts val="0"/>
              </a:spcAft>
              <a:defRPr/>
            </a:pPr>
            <a:r>
              <a:rPr lang="en-AU" dirty="0" smtClean="0">
                <a:solidFill>
                  <a:schemeClr val="tx2">
                    <a:satMod val="130000"/>
                  </a:schemeClr>
                </a:solidFill>
              </a:rPr>
              <a:t>Comparative Learning Gain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6083329"/>
            <a:ext cx="1441248" cy="77467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5373216"/>
            <a:ext cx="8126288" cy="1143000"/>
          </a:xfrm>
        </p:spPr>
        <p:txBody>
          <a:bodyPr/>
          <a:lstStyle/>
          <a:p>
            <a:r>
              <a:rPr lang="en-AU" dirty="0" smtClean="0"/>
              <a:t>Comparative Learning Gain</a:t>
            </a:r>
            <a:endParaRPr lang="en-AU" dirty="0"/>
          </a:p>
        </p:txBody>
      </p:sp>
      <p:sp>
        <p:nvSpPr>
          <p:cNvPr id="5" name="Content Placeholder 4"/>
          <p:cNvSpPr>
            <a:spLocks noGrp="1"/>
          </p:cNvSpPr>
          <p:nvPr>
            <p:ph sz="quarter" idx="13"/>
          </p:nvPr>
        </p:nvSpPr>
        <p:spPr>
          <a:xfrm>
            <a:off x="395536" y="548680"/>
            <a:ext cx="8208912" cy="4752528"/>
          </a:xfrm>
        </p:spPr>
        <p:txBody>
          <a:bodyPr>
            <a:normAutofit/>
          </a:bodyPr>
          <a:lstStyle/>
          <a:p>
            <a:pPr>
              <a:spcAft>
                <a:spcPts val="1800"/>
              </a:spcAft>
            </a:pPr>
            <a:r>
              <a:rPr lang="en-AU" sz="2400" dirty="0" smtClean="0"/>
              <a:t>CLG:</a:t>
            </a:r>
          </a:p>
          <a:p>
            <a:pPr lvl="1">
              <a:spcAft>
                <a:spcPts val="1800"/>
              </a:spcAft>
            </a:pPr>
            <a:r>
              <a:rPr lang="en-AU" sz="2400" dirty="0" smtClean="0"/>
              <a:t>puts </a:t>
            </a:r>
            <a:r>
              <a:rPr lang="en-AU" sz="2400" dirty="0"/>
              <a:t>the achievement result </a:t>
            </a:r>
            <a:r>
              <a:rPr lang="en-AU" sz="2400" dirty="0" smtClean="0"/>
              <a:t>in a context (students who started at the same point)</a:t>
            </a:r>
          </a:p>
          <a:p>
            <a:pPr lvl="1">
              <a:spcAft>
                <a:spcPts val="1800"/>
              </a:spcAft>
            </a:pPr>
            <a:r>
              <a:rPr lang="en-AU" sz="2400" dirty="0"/>
              <a:t>g</a:t>
            </a:r>
            <a:r>
              <a:rPr lang="en-AU" sz="2400" dirty="0" smtClean="0"/>
              <a:t>ives an indicator closely tied to a construct we are very interested in (quality of teaching)</a:t>
            </a:r>
          </a:p>
          <a:p>
            <a:pPr lvl="1">
              <a:spcAft>
                <a:spcPts val="1800"/>
              </a:spcAft>
            </a:pPr>
            <a:r>
              <a:rPr lang="en-AU" sz="2400" dirty="0"/>
              <a:t>c</a:t>
            </a:r>
            <a:r>
              <a:rPr lang="en-AU" sz="2400" dirty="0" smtClean="0"/>
              <a:t>an be represented graphically in a way that is reasonably straightforward to interpret</a:t>
            </a:r>
          </a:p>
          <a:p>
            <a:pPr lvl="1">
              <a:spcAft>
                <a:spcPts val="1800"/>
              </a:spcAft>
            </a:pPr>
            <a:r>
              <a:rPr lang="en-AU" sz="2400" dirty="0"/>
              <a:t>l</a:t>
            </a:r>
            <a:r>
              <a:rPr lang="en-AU" sz="2400" dirty="0" smtClean="0"/>
              <a:t>eads people away from judgements and excuses to inquiry into pedagogy</a:t>
            </a:r>
            <a:endParaRPr lang="en-AU" sz="2400" dirty="0"/>
          </a:p>
        </p:txBody>
      </p:sp>
    </p:spTree>
    <p:extLst>
      <p:ext uri="{BB962C8B-B14F-4D97-AF65-F5344CB8AC3E}">
        <p14:creationId xmlns:p14="http://schemas.microsoft.com/office/powerpoint/2010/main" val="170693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5733256"/>
            <a:ext cx="7592631" cy="864096"/>
          </a:xfrm>
        </p:spPr>
        <p:txBody>
          <a:bodyPr/>
          <a:lstStyle/>
          <a:p>
            <a:r>
              <a:rPr lang="en-AU" dirty="0" smtClean="0"/>
              <a:t>The “Results Equation”</a:t>
            </a:r>
            <a:endParaRPr lang="en-AU" dirty="0"/>
          </a:p>
        </p:txBody>
      </p:sp>
      <p:sp>
        <p:nvSpPr>
          <p:cNvPr id="7" name="TextBox 6"/>
          <p:cNvSpPr txBox="1"/>
          <p:nvPr/>
        </p:nvSpPr>
        <p:spPr>
          <a:xfrm>
            <a:off x="2051720" y="2738574"/>
            <a:ext cx="1058303" cy="461665"/>
          </a:xfrm>
          <a:prstGeom prst="rect">
            <a:avLst/>
          </a:prstGeom>
          <a:noFill/>
          <a:ln w="28575">
            <a:solidFill>
              <a:srgbClr val="0070C0"/>
            </a:solidFill>
          </a:ln>
        </p:spPr>
        <p:txBody>
          <a:bodyPr wrap="none" rtlCol="0">
            <a:spAutoFit/>
          </a:bodyPr>
          <a:lstStyle/>
          <a:p>
            <a:r>
              <a:rPr lang="en-AU" sz="2400" dirty="0" smtClean="0">
                <a:latin typeface="+mn-lt"/>
              </a:rPr>
              <a:t>Result</a:t>
            </a:r>
            <a:endParaRPr lang="en-AU" sz="2400" dirty="0">
              <a:latin typeface="+mn-lt"/>
            </a:endParaRPr>
          </a:p>
        </p:txBody>
      </p:sp>
      <p:sp>
        <p:nvSpPr>
          <p:cNvPr id="8" name="TextBox 7"/>
          <p:cNvSpPr txBox="1"/>
          <p:nvPr/>
        </p:nvSpPr>
        <p:spPr>
          <a:xfrm>
            <a:off x="4139952" y="2738574"/>
            <a:ext cx="2076209" cy="461665"/>
          </a:xfrm>
          <a:prstGeom prst="rect">
            <a:avLst/>
          </a:prstGeom>
          <a:noFill/>
          <a:ln w="28575">
            <a:solidFill>
              <a:srgbClr val="0070C0"/>
            </a:solidFill>
          </a:ln>
        </p:spPr>
        <p:txBody>
          <a:bodyPr wrap="none" rtlCol="0">
            <a:spAutoFit/>
          </a:bodyPr>
          <a:lstStyle/>
          <a:p>
            <a:r>
              <a:rPr lang="en-AU" sz="2400" dirty="0" smtClean="0">
                <a:latin typeface="+mn-lt"/>
              </a:rPr>
              <a:t>Starting point</a:t>
            </a:r>
            <a:endParaRPr lang="en-AU" sz="2400" dirty="0">
              <a:latin typeface="+mn-lt"/>
            </a:endParaRPr>
          </a:p>
        </p:txBody>
      </p:sp>
      <p:sp>
        <p:nvSpPr>
          <p:cNvPr id="9" name="TextBox 8"/>
          <p:cNvSpPr txBox="1"/>
          <p:nvPr/>
        </p:nvSpPr>
        <p:spPr>
          <a:xfrm>
            <a:off x="6876256" y="2738574"/>
            <a:ext cx="1385316" cy="461665"/>
          </a:xfrm>
          <a:prstGeom prst="rect">
            <a:avLst/>
          </a:prstGeom>
          <a:noFill/>
          <a:ln w="28575">
            <a:solidFill>
              <a:srgbClr val="0070C0"/>
            </a:solidFill>
          </a:ln>
        </p:spPr>
        <p:txBody>
          <a:bodyPr wrap="none" rtlCol="0">
            <a:spAutoFit/>
          </a:bodyPr>
          <a:lstStyle/>
          <a:p>
            <a:r>
              <a:rPr lang="en-AU" sz="2400" dirty="0" smtClean="0">
                <a:latin typeface="+mn-lt"/>
              </a:rPr>
              <a:t>Learning</a:t>
            </a:r>
            <a:endParaRPr lang="en-AU" sz="2400" dirty="0">
              <a:latin typeface="+mn-lt"/>
            </a:endParaRPr>
          </a:p>
        </p:txBody>
      </p:sp>
      <p:sp>
        <p:nvSpPr>
          <p:cNvPr id="10" name="TextBox 9"/>
          <p:cNvSpPr txBox="1"/>
          <p:nvPr/>
        </p:nvSpPr>
        <p:spPr>
          <a:xfrm>
            <a:off x="3479857" y="2784740"/>
            <a:ext cx="319318" cy="369332"/>
          </a:xfrm>
          <a:prstGeom prst="rect">
            <a:avLst/>
          </a:prstGeom>
          <a:noFill/>
        </p:spPr>
        <p:txBody>
          <a:bodyPr wrap="none" rtlCol="0">
            <a:spAutoFit/>
          </a:bodyPr>
          <a:lstStyle/>
          <a:p>
            <a:r>
              <a:rPr lang="en-AU" dirty="0" smtClean="0"/>
              <a:t>=</a:t>
            </a:r>
            <a:endParaRPr lang="en-AU" dirty="0"/>
          </a:p>
        </p:txBody>
      </p:sp>
      <p:sp>
        <p:nvSpPr>
          <p:cNvPr id="11" name="TextBox 10"/>
          <p:cNvSpPr txBox="1"/>
          <p:nvPr/>
        </p:nvSpPr>
        <p:spPr>
          <a:xfrm>
            <a:off x="6367113" y="2784740"/>
            <a:ext cx="319318" cy="369332"/>
          </a:xfrm>
          <a:prstGeom prst="rect">
            <a:avLst/>
          </a:prstGeom>
          <a:noFill/>
        </p:spPr>
        <p:txBody>
          <a:bodyPr wrap="none" rtlCol="0">
            <a:spAutoFit/>
          </a:bodyPr>
          <a:lstStyle/>
          <a:p>
            <a:r>
              <a:rPr lang="en-AU" dirty="0"/>
              <a:t>+</a:t>
            </a:r>
          </a:p>
        </p:txBody>
      </p:sp>
      <p:sp>
        <p:nvSpPr>
          <p:cNvPr id="12" name="Rounded Rectangle 11"/>
          <p:cNvSpPr/>
          <p:nvPr/>
        </p:nvSpPr>
        <p:spPr>
          <a:xfrm>
            <a:off x="1331640" y="1772816"/>
            <a:ext cx="144016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HSC mark in Modern History</a:t>
            </a:r>
            <a:endParaRPr lang="en-AU" dirty="0"/>
          </a:p>
        </p:txBody>
      </p:sp>
      <p:sp>
        <p:nvSpPr>
          <p:cNvPr id="13" name="Rounded Rectangle 12"/>
          <p:cNvSpPr/>
          <p:nvPr/>
        </p:nvSpPr>
        <p:spPr>
          <a:xfrm>
            <a:off x="4067944" y="1772816"/>
            <a:ext cx="144016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What the student began with</a:t>
            </a:r>
            <a:endParaRPr lang="en-AU" dirty="0"/>
          </a:p>
        </p:txBody>
      </p:sp>
      <p:sp>
        <p:nvSpPr>
          <p:cNvPr id="14" name="Rounded Rectangle 13"/>
          <p:cNvSpPr/>
          <p:nvPr/>
        </p:nvSpPr>
        <p:spPr>
          <a:xfrm>
            <a:off x="6526772" y="1772816"/>
            <a:ext cx="144016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What s/he learned</a:t>
            </a:r>
            <a:endParaRPr lang="en-AU" dirty="0"/>
          </a:p>
        </p:txBody>
      </p:sp>
      <p:sp>
        <p:nvSpPr>
          <p:cNvPr id="15" name="Rounded Rectangle 14"/>
          <p:cNvSpPr/>
          <p:nvPr/>
        </p:nvSpPr>
        <p:spPr>
          <a:xfrm>
            <a:off x="1187624" y="807058"/>
            <a:ext cx="1440160"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dirty="0" smtClean="0"/>
              <a:t>NAPLAN Y5 Numeracy</a:t>
            </a:r>
            <a:endParaRPr lang="en-AU" dirty="0"/>
          </a:p>
        </p:txBody>
      </p:sp>
      <p:sp>
        <p:nvSpPr>
          <p:cNvPr id="16" name="Rounded Rectangle 15"/>
          <p:cNvSpPr/>
          <p:nvPr/>
        </p:nvSpPr>
        <p:spPr>
          <a:xfrm>
            <a:off x="3923928" y="807250"/>
            <a:ext cx="1440160"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dirty="0" smtClean="0"/>
              <a:t>What the student began with</a:t>
            </a:r>
            <a:endParaRPr lang="en-AU" dirty="0"/>
          </a:p>
        </p:txBody>
      </p:sp>
      <p:sp>
        <p:nvSpPr>
          <p:cNvPr id="17" name="Rounded Rectangle 16"/>
          <p:cNvSpPr/>
          <p:nvPr/>
        </p:nvSpPr>
        <p:spPr>
          <a:xfrm>
            <a:off x="6335065" y="804520"/>
            <a:ext cx="1440160"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dirty="0" smtClean="0"/>
              <a:t>What s/he learned</a:t>
            </a:r>
            <a:endParaRPr lang="en-AU" dirty="0"/>
          </a:p>
        </p:txBody>
      </p:sp>
      <p:sp>
        <p:nvSpPr>
          <p:cNvPr id="18" name="TextBox 17"/>
          <p:cNvSpPr txBox="1"/>
          <p:nvPr/>
        </p:nvSpPr>
        <p:spPr>
          <a:xfrm>
            <a:off x="1446436" y="3765810"/>
            <a:ext cx="2292233" cy="923330"/>
          </a:xfrm>
          <a:prstGeom prst="rect">
            <a:avLst/>
          </a:prstGeom>
          <a:noFill/>
        </p:spPr>
        <p:txBody>
          <a:bodyPr wrap="square" rtlCol="0">
            <a:spAutoFit/>
          </a:bodyPr>
          <a:lstStyle/>
          <a:p>
            <a:r>
              <a:rPr lang="en-AU" dirty="0" smtClean="0"/>
              <a:t>There are only two ways to improve results:</a:t>
            </a:r>
            <a:endParaRPr lang="en-AU" dirty="0"/>
          </a:p>
        </p:txBody>
      </p:sp>
      <p:sp>
        <p:nvSpPr>
          <p:cNvPr id="19" name="TextBox 18"/>
          <p:cNvSpPr txBox="1"/>
          <p:nvPr/>
        </p:nvSpPr>
        <p:spPr>
          <a:xfrm>
            <a:off x="3938071" y="3765810"/>
            <a:ext cx="2292233" cy="923330"/>
          </a:xfrm>
          <a:prstGeom prst="rect">
            <a:avLst/>
          </a:prstGeom>
          <a:noFill/>
        </p:spPr>
        <p:txBody>
          <a:bodyPr wrap="square" rtlCol="0">
            <a:spAutoFit/>
          </a:bodyPr>
          <a:lstStyle/>
          <a:p>
            <a:r>
              <a:rPr lang="en-AU" dirty="0" smtClean="0"/>
              <a:t>You either select students at a higher starting point…</a:t>
            </a:r>
            <a:endParaRPr lang="en-AU" dirty="0"/>
          </a:p>
        </p:txBody>
      </p:sp>
      <p:sp>
        <p:nvSpPr>
          <p:cNvPr id="20" name="TextBox 19"/>
          <p:cNvSpPr txBox="1"/>
          <p:nvPr/>
        </p:nvSpPr>
        <p:spPr>
          <a:xfrm>
            <a:off x="6629109" y="3765810"/>
            <a:ext cx="2263372" cy="923330"/>
          </a:xfrm>
          <a:prstGeom prst="rect">
            <a:avLst/>
          </a:prstGeom>
          <a:noFill/>
        </p:spPr>
        <p:txBody>
          <a:bodyPr wrap="square" rtlCol="0">
            <a:spAutoFit/>
          </a:bodyPr>
          <a:lstStyle/>
          <a:p>
            <a:r>
              <a:rPr lang="en-AU" dirty="0" smtClean="0"/>
              <a:t>… or you get the students you have to learn more.</a:t>
            </a:r>
            <a:endParaRPr lang="en-AU" dirty="0"/>
          </a:p>
        </p:txBody>
      </p:sp>
      <p:cxnSp>
        <p:nvCxnSpPr>
          <p:cNvPr id="22" name="Straight Connector 21"/>
          <p:cNvCxnSpPr/>
          <p:nvPr/>
        </p:nvCxnSpPr>
        <p:spPr>
          <a:xfrm flipH="1">
            <a:off x="2339752" y="3297763"/>
            <a:ext cx="241119" cy="5632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849145" y="3252929"/>
            <a:ext cx="241119" cy="5632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7340780" y="3265040"/>
            <a:ext cx="241119" cy="56328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74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par>
                          <p:cTn id="55" fill="hold">
                            <p:stCondLst>
                              <p:cond delay="500"/>
                            </p:stCondLst>
                            <p:childTnLst>
                              <p:par>
                                <p:cTn id="56" presetID="10" presetClass="entr" presetSubtype="0" fill="hold"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5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500"/>
                                        <p:tgtEl>
                                          <p:spTgt spid="19"/>
                                        </p:tgtEl>
                                      </p:cBhvr>
                                    </p:animEffect>
                                  </p:childTnLst>
                                </p:cTn>
                              </p:par>
                            </p:childTnLst>
                          </p:cTn>
                        </p:par>
                        <p:par>
                          <p:cTn id="64" fill="hold">
                            <p:stCondLst>
                              <p:cond delay="500"/>
                            </p:stCondLst>
                            <p:childTnLst>
                              <p:par>
                                <p:cTn id="65" presetID="10" presetClass="entr" presetSubtype="0" fill="hold"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childTnLst>
                          </p:cTn>
                        </p:par>
                        <p:par>
                          <p:cTn id="68" fill="hold">
                            <p:stCondLst>
                              <p:cond delay="1000"/>
                            </p:stCondLst>
                            <p:childTnLst>
                              <p:par>
                                <p:cTn id="69" presetID="10" presetClass="entr" presetSubtype="0"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500"/>
                                        <p:tgtEl>
                                          <p:spTgt spid="20"/>
                                        </p:tgtEl>
                                      </p:cBhvr>
                                    </p:animEffect>
                                  </p:childTnLst>
                                </p:cTn>
                              </p:par>
                            </p:childTnLst>
                          </p:cTn>
                        </p:par>
                        <p:par>
                          <p:cTn id="72" fill="hold">
                            <p:stCondLst>
                              <p:cond delay="1500"/>
                            </p:stCondLst>
                            <p:childTnLst>
                              <p:par>
                                <p:cTn id="73" presetID="10" presetClass="entr" presetSubtype="0" fill="hold" nodeType="after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p:bldP spid="12" grpId="0" animBg="1"/>
      <p:bldP spid="13" grpId="0" animBg="1"/>
      <p:bldP spid="14" grpId="0" animBg="1"/>
      <p:bldP spid="15" grpId="0" animBg="1"/>
      <p:bldP spid="16" grpId="0" animBg="1"/>
      <p:bldP spid="17" grpId="0" animBg="1"/>
      <p:bldP spid="18" grpId="0"/>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5733256"/>
            <a:ext cx="7592631" cy="864096"/>
          </a:xfrm>
        </p:spPr>
        <p:txBody>
          <a:bodyPr/>
          <a:lstStyle/>
          <a:p>
            <a:r>
              <a:rPr lang="en-AU" dirty="0" smtClean="0"/>
              <a:t>The “Results Equation”</a:t>
            </a:r>
            <a:endParaRPr lang="en-AU" dirty="0"/>
          </a:p>
        </p:txBody>
      </p:sp>
      <p:sp>
        <p:nvSpPr>
          <p:cNvPr id="7" name="TextBox 6"/>
          <p:cNvSpPr txBox="1"/>
          <p:nvPr/>
        </p:nvSpPr>
        <p:spPr>
          <a:xfrm>
            <a:off x="4627840" y="2692407"/>
            <a:ext cx="1058303" cy="461665"/>
          </a:xfrm>
          <a:prstGeom prst="rect">
            <a:avLst/>
          </a:prstGeom>
          <a:noFill/>
          <a:ln w="28575">
            <a:solidFill>
              <a:srgbClr val="0070C0"/>
            </a:solidFill>
          </a:ln>
        </p:spPr>
        <p:txBody>
          <a:bodyPr wrap="none" rtlCol="0">
            <a:spAutoFit/>
          </a:bodyPr>
          <a:lstStyle/>
          <a:p>
            <a:r>
              <a:rPr lang="en-AU" sz="2400" dirty="0" smtClean="0">
                <a:solidFill>
                  <a:prstClr val="black"/>
                </a:solidFill>
                <a:latin typeface="Trebuchet MS"/>
              </a:rPr>
              <a:t>Result</a:t>
            </a:r>
            <a:endParaRPr lang="en-AU" sz="2400" dirty="0">
              <a:solidFill>
                <a:prstClr val="black"/>
              </a:solidFill>
              <a:latin typeface="Trebuchet MS"/>
            </a:endParaRPr>
          </a:p>
        </p:txBody>
      </p:sp>
      <p:sp>
        <p:nvSpPr>
          <p:cNvPr id="8" name="TextBox 7"/>
          <p:cNvSpPr txBox="1"/>
          <p:nvPr/>
        </p:nvSpPr>
        <p:spPr>
          <a:xfrm>
            <a:off x="6934535" y="2694692"/>
            <a:ext cx="2076209" cy="461665"/>
          </a:xfrm>
          <a:prstGeom prst="rect">
            <a:avLst/>
          </a:prstGeom>
          <a:noFill/>
          <a:ln w="28575">
            <a:solidFill>
              <a:srgbClr val="0070C0"/>
            </a:solidFill>
          </a:ln>
        </p:spPr>
        <p:txBody>
          <a:bodyPr wrap="none" rtlCol="0">
            <a:spAutoFit/>
          </a:bodyPr>
          <a:lstStyle/>
          <a:p>
            <a:r>
              <a:rPr lang="en-AU" sz="2400" dirty="0" smtClean="0">
                <a:solidFill>
                  <a:prstClr val="black"/>
                </a:solidFill>
                <a:latin typeface="Trebuchet MS"/>
              </a:rPr>
              <a:t>Starting point</a:t>
            </a:r>
            <a:endParaRPr lang="en-AU" sz="2400" dirty="0">
              <a:solidFill>
                <a:prstClr val="black"/>
              </a:solidFill>
              <a:latin typeface="Trebuchet MS"/>
            </a:endParaRPr>
          </a:p>
        </p:txBody>
      </p:sp>
      <p:sp>
        <p:nvSpPr>
          <p:cNvPr id="9" name="TextBox 8"/>
          <p:cNvSpPr txBox="1"/>
          <p:nvPr/>
        </p:nvSpPr>
        <p:spPr>
          <a:xfrm>
            <a:off x="1265876" y="2689114"/>
            <a:ext cx="1385316" cy="461665"/>
          </a:xfrm>
          <a:prstGeom prst="rect">
            <a:avLst/>
          </a:prstGeom>
          <a:noFill/>
          <a:ln w="28575">
            <a:solidFill>
              <a:srgbClr val="0070C0"/>
            </a:solidFill>
          </a:ln>
        </p:spPr>
        <p:txBody>
          <a:bodyPr wrap="none" rtlCol="0">
            <a:spAutoFit/>
          </a:bodyPr>
          <a:lstStyle/>
          <a:p>
            <a:r>
              <a:rPr lang="en-AU" sz="2400" dirty="0" smtClean="0">
                <a:solidFill>
                  <a:prstClr val="black"/>
                </a:solidFill>
                <a:latin typeface="Trebuchet MS"/>
              </a:rPr>
              <a:t>Learning</a:t>
            </a:r>
            <a:endParaRPr lang="en-AU" sz="2400" dirty="0">
              <a:solidFill>
                <a:prstClr val="black"/>
              </a:solidFill>
              <a:latin typeface="Trebuchet MS"/>
            </a:endParaRPr>
          </a:p>
        </p:txBody>
      </p:sp>
      <p:sp>
        <p:nvSpPr>
          <p:cNvPr id="10" name="TextBox 9"/>
          <p:cNvSpPr txBox="1"/>
          <p:nvPr/>
        </p:nvSpPr>
        <p:spPr>
          <a:xfrm>
            <a:off x="3479857" y="2784740"/>
            <a:ext cx="319318" cy="369332"/>
          </a:xfrm>
          <a:prstGeom prst="rect">
            <a:avLst/>
          </a:prstGeom>
          <a:noFill/>
        </p:spPr>
        <p:txBody>
          <a:bodyPr wrap="none" rtlCol="0">
            <a:spAutoFit/>
          </a:bodyPr>
          <a:lstStyle/>
          <a:p>
            <a:r>
              <a:rPr lang="en-AU" dirty="0" smtClean="0">
                <a:solidFill>
                  <a:prstClr val="black"/>
                </a:solidFill>
              </a:rPr>
              <a:t>=</a:t>
            </a:r>
            <a:endParaRPr lang="en-AU" dirty="0">
              <a:solidFill>
                <a:prstClr val="black"/>
              </a:solidFill>
            </a:endParaRPr>
          </a:p>
        </p:txBody>
      </p:sp>
      <p:sp>
        <p:nvSpPr>
          <p:cNvPr id="11" name="TextBox 10"/>
          <p:cNvSpPr txBox="1"/>
          <p:nvPr/>
        </p:nvSpPr>
        <p:spPr>
          <a:xfrm>
            <a:off x="6179534" y="2738573"/>
            <a:ext cx="261610" cy="369332"/>
          </a:xfrm>
          <a:prstGeom prst="rect">
            <a:avLst/>
          </a:prstGeom>
          <a:noFill/>
        </p:spPr>
        <p:txBody>
          <a:bodyPr wrap="none" rtlCol="0">
            <a:spAutoFit/>
          </a:bodyPr>
          <a:lstStyle/>
          <a:p>
            <a:r>
              <a:rPr lang="en-AU" dirty="0" smtClean="0">
                <a:solidFill>
                  <a:prstClr val="black"/>
                </a:solidFill>
              </a:rPr>
              <a:t>-</a:t>
            </a:r>
            <a:endParaRPr lang="en-AU" dirty="0">
              <a:solidFill>
                <a:prstClr val="black"/>
              </a:solidFill>
            </a:endParaRPr>
          </a:p>
        </p:txBody>
      </p:sp>
      <p:sp>
        <p:nvSpPr>
          <p:cNvPr id="18" name="TextBox 17"/>
          <p:cNvSpPr txBox="1"/>
          <p:nvPr/>
        </p:nvSpPr>
        <p:spPr>
          <a:xfrm>
            <a:off x="545766" y="1360356"/>
            <a:ext cx="7416824" cy="523220"/>
          </a:xfrm>
          <a:prstGeom prst="rect">
            <a:avLst/>
          </a:prstGeom>
          <a:noFill/>
        </p:spPr>
        <p:txBody>
          <a:bodyPr wrap="square" rtlCol="0">
            <a:spAutoFit/>
          </a:bodyPr>
          <a:lstStyle/>
          <a:p>
            <a:r>
              <a:rPr lang="en-AU" sz="2800" dirty="0" smtClean="0">
                <a:solidFill>
                  <a:prstClr val="black"/>
                </a:solidFill>
              </a:rPr>
              <a:t>You can look at this the other way round…</a:t>
            </a:r>
            <a:endParaRPr lang="en-AU" sz="2800" dirty="0">
              <a:solidFill>
                <a:prstClr val="black"/>
              </a:solidFill>
            </a:endParaRPr>
          </a:p>
        </p:txBody>
      </p:sp>
      <p:sp>
        <p:nvSpPr>
          <p:cNvPr id="3" name="Rounded Rectangle 2"/>
          <p:cNvSpPr/>
          <p:nvPr/>
        </p:nvSpPr>
        <p:spPr>
          <a:xfrm>
            <a:off x="10475" y="3789040"/>
            <a:ext cx="9143999"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dirty="0">
                <a:solidFill>
                  <a:schemeClr val="bg1"/>
                </a:solidFill>
                <a:latin typeface="Arial" panose="020B0604020202020204" pitchFamily="34" charset="0"/>
                <a:cs typeface="Arial" panose="020B0604020202020204" pitchFamily="34" charset="0"/>
              </a:rPr>
              <a:t>The Learning Gain is the difference between where you finished and where you </a:t>
            </a:r>
            <a:r>
              <a:rPr lang="en-AU" dirty="0" smtClean="0">
                <a:solidFill>
                  <a:schemeClr val="bg1"/>
                </a:solidFill>
                <a:latin typeface="Arial" panose="020B0604020202020204" pitchFamily="34" charset="0"/>
                <a:cs typeface="Arial" panose="020B0604020202020204" pitchFamily="34" charset="0"/>
              </a:rPr>
              <a:t>began.</a:t>
            </a:r>
            <a:endParaRPr lang="en-AU" dirty="0">
              <a:solidFill>
                <a:schemeClr val="bg1"/>
              </a:solidFill>
              <a:latin typeface="Arial" panose="020B0604020202020204" pitchFamily="34" charset="0"/>
              <a:cs typeface="Arial" panose="020B0604020202020204" pitchFamily="34" charset="0"/>
            </a:endParaRPr>
          </a:p>
        </p:txBody>
      </p:sp>
      <p:cxnSp>
        <p:nvCxnSpPr>
          <p:cNvPr id="5" name="Straight Connector 4"/>
          <p:cNvCxnSpPr/>
          <p:nvPr/>
        </p:nvCxnSpPr>
        <p:spPr>
          <a:xfrm flipH="1">
            <a:off x="1547664" y="3212976"/>
            <a:ext cx="216024" cy="504056"/>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292080" y="3212976"/>
            <a:ext cx="504056" cy="515987"/>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028384" y="3251728"/>
            <a:ext cx="0" cy="495754"/>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36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5000"/>
                                        <p:tgtEl>
                                          <p:spTgt spid="3"/>
                                        </p:tgtEl>
                                      </p:cBhvr>
                                    </p:animEffect>
                                  </p:childTnLst>
                                </p:cTn>
                              </p:par>
                              <p:par>
                                <p:cTn id="29" presetID="10" presetClass="entr" presetSubtype="0" fill="hold" nodeType="withEffect">
                                  <p:stCondLst>
                                    <p:cond delay="100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par>
                                <p:cTn id="32" presetID="10" presetClass="entr" presetSubtype="0" fill="hold" nodeType="withEffect">
                                  <p:stCondLst>
                                    <p:cond delay="300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par>
                                <p:cTn id="35" presetID="10" presetClass="entr" presetSubtype="0" fill="hold" nodeType="withEffect">
                                  <p:stCondLst>
                                    <p:cond delay="400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rot="5400000">
            <a:off x="-285784" y="4429132"/>
            <a:ext cx="44291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43042" y="6357958"/>
            <a:ext cx="7215238"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428860" y="4786322"/>
            <a:ext cx="785818"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Y3</a:t>
            </a:r>
          </a:p>
          <a:p>
            <a:pPr algn="ctr"/>
            <a:r>
              <a:rPr lang="en-AU" dirty="0" smtClean="0"/>
              <a:t>Jo’s</a:t>
            </a:r>
          </a:p>
          <a:p>
            <a:pPr algn="ctr"/>
            <a:r>
              <a:rPr lang="en-AU" dirty="0" smtClean="0"/>
              <a:t>mark</a:t>
            </a:r>
          </a:p>
          <a:p>
            <a:pPr algn="ctr"/>
            <a:r>
              <a:rPr lang="en-AU" dirty="0" smtClean="0"/>
              <a:t> </a:t>
            </a:r>
            <a:endParaRPr lang="en-AU" dirty="0"/>
          </a:p>
        </p:txBody>
      </p:sp>
      <p:sp>
        <p:nvSpPr>
          <p:cNvPr id="24" name="Rectangle 23"/>
          <p:cNvSpPr/>
          <p:nvPr/>
        </p:nvSpPr>
        <p:spPr>
          <a:xfrm>
            <a:off x="4214810" y="4143380"/>
            <a:ext cx="785818" cy="22145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Y5 Jo’s mark</a:t>
            </a:r>
            <a:endParaRPr lang="en-AU" dirty="0"/>
          </a:p>
        </p:txBody>
      </p:sp>
      <p:sp>
        <p:nvSpPr>
          <p:cNvPr id="25" name="Rectangle 24"/>
          <p:cNvSpPr/>
          <p:nvPr/>
        </p:nvSpPr>
        <p:spPr>
          <a:xfrm>
            <a:off x="6072198" y="3071810"/>
            <a:ext cx="785818" cy="328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Y7</a:t>
            </a:r>
          </a:p>
          <a:p>
            <a:pPr algn="ctr"/>
            <a:r>
              <a:rPr lang="en-AU" dirty="0" smtClean="0"/>
              <a:t>Jo’s mark</a:t>
            </a:r>
            <a:endParaRPr lang="en-AU" dirty="0"/>
          </a:p>
        </p:txBody>
      </p:sp>
      <p:sp>
        <p:nvSpPr>
          <p:cNvPr id="26" name="Rectangle 25"/>
          <p:cNvSpPr/>
          <p:nvPr/>
        </p:nvSpPr>
        <p:spPr>
          <a:xfrm>
            <a:off x="7929586" y="2643182"/>
            <a:ext cx="785818" cy="371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Y9 Jo’s mark</a:t>
            </a:r>
            <a:endParaRPr lang="en-AU" dirty="0"/>
          </a:p>
        </p:txBody>
      </p:sp>
      <p:cxnSp>
        <p:nvCxnSpPr>
          <p:cNvPr id="28" name="Straight Connector 27"/>
          <p:cNvCxnSpPr/>
          <p:nvPr/>
        </p:nvCxnSpPr>
        <p:spPr>
          <a:xfrm rot="10800000">
            <a:off x="1785918" y="4857760"/>
            <a:ext cx="1428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1785918" y="5572140"/>
            <a:ext cx="1428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1785918" y="5214950"/>
            <a:ext cx="1428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1785918" y="5929330"/>
            <a:ext cx="1428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a:off x="1785918" y="4479931"/>
            <a:ext cx="1428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a:off x="1785918" y="3021011"/>
            <a:ext cx="1428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a:off x="1785918" y="3735391"/>
            <a:ext cx="1428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1785918" y="3378201"/>
            <a:ext cx="1428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1785918" y="4092581"/>
            <a:ext cx="1428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a:off x="1785918" y="2643182"/>
            <a:ext cx="142876"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Left Brace 43"/>
          <p:cNvSpPr/>
          <p:nvPr/>
        </p:nvSpPr>
        <p:spPr>
          <a:xfrm>
            <a:off x="3000364" y="4143380"/>
            <a:ext cx="214313" cy="642942"/>
          </a:xfrm>
          <a:prstGeom prst="leftBrace">
            <a:avLst/>
          </a:prstGeom>
          <a:noFill/>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45" name="Left Brace 44"/>
          <p:cNvSpPr/>
          <p:nvPr/>
        </p:nvSpPr>
        <p:spPr>
          <a:xfrm>
            <a:off x="6643702" y="2643182"/>
            <a:ext cx="214314" cy="428628"/>
          </a:xfrm>
          <a:prstGeom prst="leftBrace">
            <a:avLst/>
          </a:prstGeom>
          <a:noFill/>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46" name="Left Brace 45"/>
          <p:cNvSpPr/>
          <p:nvPr/>
        </p:nvSpPr>
        <p:spPr>
          <a:xfrm>
            <a:off x="4786314" y="3071810"/>
            <a:ext cx="214314" cy="1071570"/>
          </a:xfrm>
          <a:prstGeom prst="leftBrace">
            <a:avLst/>
          </a:prstGeom>
          <a:noFill/>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47" name="TextBox 46"/>
          <p:cNvSpPr txBox="1"/>
          <p:nvPr/>
        </p:nvSpPr>
        <p:spPr>
          <a:xfrm>
            <a:off x="2010710" y="4300162"/>
            <a:ext cx="1069524" cy="369332"/>
          </a:xfrm>
          <a:prstGeom prst="rect">
            <a:avLst/>
          </a:prstGeom>
          <a:noFill/>
        </p:spPr>
        <p:txBody>
          <a:bodyPr wrap="none" rtlCol="0">
            <a:spAutoFit/>
          </a:bodyPr>
          <a:lstStyle/>
          <a:p>
            <a:r>
              <a:rPr lang="en-AU" dirty="0" smtClean="0">
                <a:solidFill>
                  <a:srgbClr val="FF0000"/>
                </a:solidFill>
              </a:rPr>
              <a:t>Gain 3-5</a:t>
            </a:r>
            <a:endParaRPr lang="en-AU" dirty="0">
              <a:solidFill>
                <a:srgbClr val="FF0000"/>
              </a:solidFill>
            </a:endParaRPr>
          </a:p>
        </p:txBody>
      </p:sp>
      <p:sp>
        <p:nvSpPr>
          <p:cNvPr id="48" name="TextBox 47"/>
          <p:cNvSpPr txBox="1"/>
          <p:nvPr/>
        </p:nvSpPr>
        <p:spPr>
          <a:xfrm>
            <a:off x="3714744" y="3429000"/>
            <a:ext cx="1069524" cy="369332"/>
          </a:xfrm>
          <a:prstGeom prst="rect">
            <a:avLst/>
          </a:prstGeom>
          <a:noFill/>
        </p:spPr>
        <p:txBody>
          <a:bodyPr wrap="none" rtlCol="0">
            <a:spAutoFit/>
          </a:bodyPr>
          <a:lstStyle/>
          <a:p>
            <a:r>
              <a:rPr lang="en-AU" dirty="0" smtClean="0">
                <a:solidFill>
                  <a:srgbClr val="FF0000"/>
                </a:solidFill>
              </a:rPr>
              <a:t>Gain 5-7</a:t>
            </a:r>
            <a:endParaRPr lang="en-AU" dirty="0">
              <a:solidFill>
                <a:srgbClr val="FF0000"/>
              </a:solidFill>
            </a:endParaRPr>
          </a:p>
        </p:txBody>
      </p:sp>
      <p:sp>
        <p:nvSpPr>
          <p:cNvPr id="49" name="TextBox 48"/>
          <p:cNvSpPr txBox="1"/>
          <p:nvPr/>
        </p:nvSpPr>
        <p:spPr>
          <a:xfrm>
            <a:off x="5572132" y="2643182"/>
            <a:ext cx="1069524" cy="369332"/>
          </a:xfrm>
          <a:prstGeom prst="rect">
            <a:avLst/>
          </a:prstGeom>
          <a:noFill/>
        </p:spPr>
        <p:txBody>
          <a:bodyPr wrap="none" rtlCol="0">
            <a:spAutoFit/>
          </a:bodyPr>
          <a:lstStyle/>
          <a:p>
            <a:r>
              <a:rPr lang="en-AU" dirty="0" smtClean="0">
                <a:solidFill>
                  <a:srgbClr val="FF0000"/>
                </a:solidFill>
              </a:rPr>
              <a:t>Gain 7-9</a:t>
            </a:r>
            <a:endParaRPr lang="en-AU" dirty="0">
              <a:solidFill>
                <a:srgbClr val="FF0000"/>
              </a:solidFill>
            </a:endParaRPr>
          </a:p>
        </p:txBody>
      </p:sp>
      <p:sp>
        <p:nvSpPr>
          <p:cNvPr id="27" name="Title 3"/>
          <p:cNvSpPr>
            <a:spLocks noGrp="1"/>
          </p:cNvSpPr>
          <p:nvPr>
            <p:ph type="title"/>
          </p:nvPr>
        </p:nvSpPr>
        <p:spPr>
          <a:xfrm>
            <a:off x="150620" y="476672"/>
            <a:ext cx="8165796" cy="1143000"/>
          </a:xfrm>
        </p:spPr>
        <p:txBody>
          <a:bodyPr/>
          <a:lstStyle/>
          <a:p>
            <a:r>
              <a:rPr lang="en-AU" dirty="0" smtClean="0"/>
              <a:t>“Learning Gain” in NAPLAN</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childTnLst>
                          </p:cTn>
                        </p:par>
                        <p:par>
                          <p:cTn id="8" fill="hold">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24"/>
                                        </p:tgtEl>
                                        <p:attrNameLst>
                                          <p:attrName>style.visibility</p:attrName>
                                        </p:attrNameLst>
                                      </p:cBhvr>
                                      <p:to>
                                        <p:strVal val="visible"/>
                                      </p:to>
                                    </p:set>
                                    <p:animEffect transition="in" filter="dissolve">
                                      <p:cBhvr>
                                        <p:cTn id="11" dur="500"/>
                                        <p:tgtEl>
                                          <p:spTgt spid="24"/>
                                        </p:tgtEl>
                                      </p:cBhvr>
                                    </p:animEffect>
                                  </p:childTnLst>
                                </p:cTn>
                              </p:par>
                            </p:childTnLst>
                          </p:cTn>
                        </p:par>
                        <p:par>
                          <p:cTn id="12" fill="hold">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25"/>
                                        </p:tgtEl>
                                        <p:attrNameLst>
                                          <p:attrName>style.visibility</p:attrName>
                                        </p:attrNameLst>
                                      </p:cBhvr>
                                      <p:to>
                                        <p:strVal val="visible"/>
                                      </p:to>
                                    </p:set>
                                    <p:animEffect transition="in" filter="dissolve">
                                      <p:cBhvr>
                                        <p:cTn id="15" dur="500"/>
                                        <p:tgtEl>
                                          <p:spTgt spid="25"/>
                                        </p:tgtEl>
                                      </p:cBhvr>
                                    </p:animEffect>
                                  </p:childTnLst>
                                </p:cTn>
                              </p:par>
                            </p:childTnLst>
                          </p:cTn>
                        </p:par>
                        <p:par>
                          <p:cTn id="16" fill="hold">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visible"/>
                                      </p:to>
                                    </p:set>
                                    <p:animEffect transition="in" filter="dissolve">
                                      <p:cBhvr>
                                        <p:cTn id="19" dur="500"/>
                                        <p:tgtEl>
                                          <p:spTgt spid="26"/>
                                        </p:tgtEl>
                                      </p:cBhvr>
                                    </p:animEffect>
                                  </p:childTnLst>
                                </p:cTn>
                              </p:par>
                            </p:childTnLst>
                          </p:cTn>
                        </p:par>
                        <p:par>
                          <p:cTn id="20" fill="hold">
                            <p:stCondLst>
                              <p:cond delay="6000"/>
                            </p:stCondLst>
                            <p:childTnLst>
                              <p:par>
                                <p:cTn id="21" presetID="9" presetClass="entr" presetSubtype="0"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dissolve">
                                      <p:cBhvr>
                                        <p:cTn id="23" dur="500"/>
                                        <p:tgtEl>
                                          <p:spTgt spid="44"/>
                                        </p:tgtEl>
                                      </p:cBhvr>
                                    </p:animEffect>
                                  </p:childTnLst>
                                </p:cTn>
                              </p:par>
                            </p:childTnLst>
                          </p:cTn>
                        </p:par>
                        <p:par>
                          <p:cTn id="24" fill="hold">
                            <p:stCondLst>
                              <p:cond delay="6500"/>
                            </p:stCondLst>
                            <p:childTnLst>
                              <p:par>
                                <p:cTn id="25" presetID="9"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dissolve">
                                      <p:cBhvr>
                                        <p:cTn id="27" dur="500"/>
                                        <p:tgtEl>
                                          <p:spTgt spid="47"/>
                                        </p:tgtEl>
                                      </p:cBhvr>
                                    </p:animEffect>
                                  </p:childTnLst>
                                </p:cTn>
                              </p:par>
                            </p:childTnLst>
                          </p:cTn>
                        </p:par>
                        <p:par>
                          <p:cTn id="28" fill="hold">
                            <p:stCondLst>
                              <p:cond delay="7000"/>
                            </p:stCondLst>
                            <p:childTnLst>
                              <p:par>
                                <p:cTn id="29" presetID="9" presetClass="entr" presetSubtype="0"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dissolve">
                                      <p:cBhvr>
                                        <p:cTn id="31" dur="500"/>
                                        <p:tgtEl>
                                          <p:spTgt spid="46"/>
                                        </p:tgtEl>
                                      </p:cBhvr>
                                    </p:animEffect>
                                  </p:childTnLst>
                                </p:cTn>
                              </p:par>
                            </p:childTnLst>
                          </p:cTn>
                        </p:par>
                        <p:par>
                          <p:cTn id="32" fill="hold">
                            <p:stCondLst>
                              <p:cond delay="7500"/>
                            </p:stCondLst>
                            <p:childTnLst>
                              <p:par>
                                <p:cTn id="33" presetID="9" presetClass="entr" presetSubtype="0"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dissolve">
                                      <p:cBhvr>
                                        <p:cTn id="35" dur="500"/>
                                        <p:tgtEl>
                                          <p:spTgt spid="48"/>
                                        </p:tgtEl>
                                      </p:cBhvr>
                                    </p:animEffect>
                                  </p:childTnLst>
                                </p:cTn>
                              </p:par>
                            </p:childTnLst>
                          </p:cTn>
                        </p:par>
                        <p:par>
                          <p:cTn id="36" fill="hold">
                            <p:stCondLst>
                              <p:cond delay="8000"/>
                            </p:stCondLst>
                            <p:childTnLst>
                              <p:par>
                                <p:cTn id="37" presetID="9" presetClass="entr" presetSubtype="0" fill="hold" grpId="0" nodeType="after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dissolve">
                                      <p:cBhvr>
                                        <p:cTn id="39" dur="500"/>
                                        <p:tgtEl>
                                          <p:spTgt spid="45"/>
                                        </p:tgtEl>
                                      </p:cBhvr>
                                    </p:animEffect>
                                  </p:childTnLst>
                                </p:cTn>
                              </p:par>
                            </p:childTnLst>
                          </p:cTn>
                        </p:par>
                        <p:par>
                          <p:cTn id="40" fill="hold">
                            <p:stCondLst>
                              <p:cond delay="8500"/>
                            </p:stCondLst>
                            <p:childTnLst>
                              <p:par>
                                <p:cTn id="41" presetID="9" presetClass="entr" presetSubtype="0" fill="hold" grpId="0" nodeType="after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dissolve">
                                      <p:cBhvr>
                                        <p:cTn id="4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44" grpId="0" animBg="1"/>
      <p:bldP spid="45" grpId="0" animBg="1"/>
      <p:bldP spid="46" grpId="0" animBg="1"/>
      <p:bldP spid="47" grpId="0"/>
      <p:bldP spid="48" grpId="0"/>
      <p:bldP spid="4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5373216"/>
            <a:ext cx="8126288" cy="1143000"/>
          </a:xfrm>
        </p:spPr>
        <p:txBody>
          <a:bodyPr/>
          <a:lstStyle/>
          <a:p>
            <a:r>
              <a:rPr lang="en-AU" u="sng" dirty="0" smtClean="0"/>
              <a:t>Comparative</a:t>
            </a:r>
            <a:r>
              <a:rPr lang="en-AU" dirty="0" smtClean="0"/>
              <a:t> Learning Gain</a:t>
            </a:r>
            <a:endParaRPr lang="en-AU" dirty="0"/>
          </a:p>
        </p:txBody>
      </p:sp>
      <p:sp>
        <p:nvSpPr>
          <p:cNvPr id="5" name="Content Placeholder 4"/>
          <p:cNvSpPr>
            <a:spLocks noGrp="1"/>
          </p:cNvSpPr>
          <p:nvPr>
            <p:ph sz="quarter" idx="13"/>
          </p:nvPr>
        </p:nvSpPr>
        <p:spPr>
          <a:xfrm>
            <a:off x="395536" y="548680"/>
            <a:ext cx="8208912" cy="4752528"/>
          </a:xfrm>
        </p:spPr>
        <p:txBody>
          <a:bodyPr/>
          <a:lstStyle/>
          <a:p>
            <a:pPr>
              <a:spcAft>
                <a:spcPts val="1800"/>
              </a:spcAft>
            </a:pPr>
            <a:r>
              <a:rPr lang="en-AU" dirty="0" smtClean="0"/>
              <a:t>Learning Gain is a valuable concept, because it gives us an indicator most closely related to a construct we are very interested in – quality teaching.</a:t>
            </a:r>
          </a:p>
          <a:p>
            <a:pPr>
              <a:spcAft>
                <a:spcPts val="1800"/>
              </a:spcAft>
            </a:pPr>
            <a:r>
              <a:rPr lang="en-AU" dirty="0" smtClean="0"/>
              <a:t>The problem is we most often do not have starting and finishing points on the same scale (e.g. HSC) and even when we do, the scale is often not linear (e.g. NAPLAN).</a:t>
            </a:r>
          </a:p>
          <a:p>
            <a:pPr>
              <a:spcAft>
                <a:spcPts val="1800"/>
              </a:spcAft>
            </a:pPr>
            <a:r>
              <a:rPr lang="en-AU" dirty="0" smtClean="0"/>
              <a:t>Solve this by asking the question, “Where have our students finished, compared to students who were in a similar place to them previously?”  -  Our gain, compared to the </a:t>
            </a:r>
            <a:r>
              <a:rPr lang="en-AU" i="1" dirty="0" smtClean="0"/>
              <a:t>typical</a:t>
            </a:r>
            <a:r>
              <a:rPr lang="en-AU" i="1" u="sng" dirty="0"/>
              <a:t> </a:t>
            </a:r>
            <a:r>
              <a:rPr lang="en-AU" i="1" u="sng" dirty="0" smtClean="0"/>
              <a:t>   </a:t>
            </a:r>
            <a:r>
              <a:rPr lang="en-AU" dirty="0" smtClean="0"/>
              <a:t>gain, is the “Comparative” learning gain.</a:t>
            </a:r>
            <a:endParaRPr lang="en-AU" dirty="0"/>
          </a:p>
        </p:txBody>
      </p:sp>
    </p:spTree>
    <p:extLst>
      <p:ext uri="{BB962C8B-B14F-4D97-AF65-F5344CB8AC3E}">
        <p14:creationId xmlns:p14="http://schemas.microsoft.com/office/powerpoint/2010/main" val="267763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1600" y="3717032"/>
            <a:ext cx="7200800" cy="21602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AU"/>
          </a:p>
        </p:txBody>
      </p:sp>
      <p:sp>
        <p:nvSpPr>
          <p:cNvPr id="6" name="Down Arrow 5"/>
          <p:cNvSpPr/>
          <p:nvPr/>
        </p:nvSpPr>
        <p:spPr>
          <a:xfrm>
            <a:off x="2411760" y="2276872"/>
            <a:ext cx="360040" cy="1296144"/>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AU"/>
          </a:p>
        </p:txBody>
      </p:sp>
      <p:sp>
        <p:nvSpPr>
          <p:cNvPr id="7" name="Down Arrow 6"/>
          <p:cNvSpPr/>
          <p:nvPr/>
        </p:nvSpPr>
        <p:spPr>
          <a:xfrm>
            <a:off x="7668344" y="2276872"/>
            <a:ext cx="360040"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1619672" y="1556792"/>
            <a:ext cx="1848711" cy="369332"/>
          </a:xfrm>
          <a:prstGeom prst="rect">
            <a:avLst/>
          </a:prstGeom>
          <a:noFill/>
        </p:spPr>
        <p:txBody>
          <a:bodyPr wrap="none" rtlCol="0">
            <a:spAutoFit/>
          </a:bodyPr>
          <a:lstStyle/>
          <a:p>
            <a:r>
              <a:rPr lang="en-AU" dirty="0" smtClean="0"/>
              <a:t>If you start here…</a:t>
            </a:r>
            <a:endParaRPr lang="en-AU" dirty="0"/>
          </a:p>
        </p:txBody>
      </p:sp>
      <p:sp>
        <p:nvSpPr>
          <p:cNvPr id="9" name="TextBox 8"/>
          <p:cNvSpPr txBox="1"/>
          <p:nvPr/>
        </p:nvSpPr>
        <p:spPr>
          <a:xfrm>
            <a:off x="6804248" y="1556792"/>
            <a:ext cx="1800686" cy="369332"/>
          </a:xfrm>
          <a:prstGeom prst="rect">
            <a:avLst/>
          </a:prstGeom>
          <a:noFill/>
        </p:spPr>
        <p:txBody>
          <a:bodyPr wrap="none" rtlCol="0">
            <a:spAutoFit/>
          </a:bodyPr>
          <a:lstStyle/>
          <a:p>
            <a:r>
              <a:rPr lang="en-AU" dirty="0" smtClean="0"/>
              <a:t>…and finish here,</a:t>
            </a:r>
            <a:endParaRPr lang="en-AU" dirty="0"/>
          </a:p>
        </p:txBody>
      </p:sp>
      <p:sp>
        <p:nvSpPr>
          <p:cNvPr id="10" name="Left Brace 9"/>
          <p:cNvSpPr/>
          <p:nvPr/>
        </p:nvSpPr>
        <p:spPr>
          <a:xfrm rot="16200000">
            <a:off x="5070182" y="1598671"/>
            <a:ext cx="299781" cy="5256585"/>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AU"/>
          </a:p>
        </p:txBody>
      </p:sp>
      <p:sp>
        <p:nvSpPr>
          <p:cNvPr id="11" name="TextBox 10"/>
          <p:cNvSpPr txBox="1"/>
          <p:nvPr/>
        </p:nvSpPr>
        <p:spPr>
          <a:xfrm>
            <a:off x="3395983" y="4650004"/>
            <a:ext cx="3648178" cy="369332"/>
          </a:xfrm>
          <a:prstGeom prst="rect">
            <a:avLst/>
          </a:prstGeom>
          <a:noFill/>
        </p:spPr>
        <p:txBody>
          <a:bodyPr wrap="none" rtlCol="0">
            <a:spAutoFit/>
          </a:bodyPr>
          <a:lstStyle/>
          <a:p>
            <a:r>
              <a:rPr lang="en-AU" dirty="0"/>
              <a:t>y</a:t>
            </a:r>
            <a:r>
              <a:rPr lang="en-AU" dirty="0" smtClean="0"/>
              <a:t>ou have made this much difference,</a:t>
            </a:r>
            <a:endParaRPr lang="en-AU" dirty="0"/>
          </a:p>
        </p:txBody>
      </p:sp>
      <p:sp>
        <p:nvSpPr>
          <p:cNvPr id="12" name="TextBox 11"/>
          <p:cNvSpPr txBox="1"/>
          <p:nvPr/>
        </p:nvSpPr>
        <p:spPr>
          <a:xfrm>
            <a:off x="3851920" y="5128962"/>
            <a:ext cx="2529860" cy="369332"/>
          </a:xfrm>
          <a:prstGeom prst="rect">
            <a:avLst/>
          </a:prstGeom>
          <a:noFill/>
        </p:spPr>
        <p:txBody>
          <a:bodyPr wrap="none" rtlCol="0">
            <a:spAutoFit/>
          </a:bodyPr>
          <a:lstStyle/>
          <a:p>
            <a:r>
              <a:rPr lang="en-AU" dirty="0"/>
              <a:t>t</a:t>
            </a:r>
            <a:r>
              <a:rPr lang="en-AU" dirty="0" smtClean="0"/>
              <a:t>his much </a:t>
            </a:r>
            <a:r>
              <a:rPr lang="en-AU" b="1" dirty="0" smtClean="0">
                <a:solidFill>
                  <a:schemeClr val="accent1"/>
                </a:solidFill>
              </a:rPr>
              <a:t>Learning Gain</a:t>
            </a:r>
            <a:r>
              <a:rPr lang="en-AU" dirty="0" smtClean="0"/>
              <a:t>.</a:t>
            </a:r>
            <a:endParaRPr lang="en-AU" dirty="0"/>
          </a:p>
        </p:txBody>
      </p:sp>
    </p:spTree>
    <p:extLst>
      <p:ext uri="{BB962C8B-B14F-4D97-AF65-F5344CB8AC3E}">
        <p14:creationId xmlns:p14="http://schemas.microsoft.com/office/powerpoint/2010/main" val="249586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2000"/>
                                        <p:tgtEl>
                                          <p:spTgt spid="10"/>
                                        </p:tgtEl>
                                      </p:cBhvr>
                                    </p:animEffect>
                                  </p:childTnLst>
                                </p:cTn>
                              </p:par>
                            </p:childTnLst>
                          </p:cTn>
                        </p:par>
                        <p:par>
                          <p:cTn id="24" fill="hold">
                            <p:stCondLst>
                              <p:cond delay="2000"/>
                            </p:stCondLst>
                            <p:childTnLst>
                              <p:par>
                                <p:cTn id="25" presetID="1"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animBg="1"/>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1600" y="3717032"/>
            <a:ext cx="7200800" cy="21602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AU"/>
          </a:p>
        </p:txBody>
      </p:sp>
      <p:sp>
        <p:nvSpPr>
          <p:cNvPr id="6" name="Down Arrow 5"/>
          <p:cNvSpPr/>
          <p:nvPr/>
        </p:nvSpPr>
        <p:spPr>
          <a:xfrm>
            <a:off x="2411760" y="2276872"/>
            <a:ext cx="360040" cy="1296144"/>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AU"/>
          </a:p>
        </p:txBody>
      </p:sp>
      <p:sp>
        <p:nvSpPr>
          <p:cNvPr id="7" name="Down Arrow 6"/>
          <p:cNvSpPr/>
          <p:nvPr/>
        </p:nvSpPr>
        <p:spPr>
          <a:xfrm>
            <a:off x="7668344" y="2276872"/>
            <a:ext cx="360040"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p:cNvSpPr txBox="1"/>
          <p:nvPr/>
        </p:nvSpPr>
        <p:spPr>
          <a:xfrm>
            <a:off x="251520" y="1432032"/>
            <a:ext cx="4608512" cy="1200329"/>
          </a:xfrm>
          <a:prstGeom prst="rect">
            <a:avLst/>
          </a:prstGeom>
          <a:noFill/>
        </p:spPr>
        <p:txBody>
          <a:bodyPr wrap="square" rtlCol="0">
            <a:spAutoFit/>
          </a:bodyPr>
          <a:lstStyle/>
          <a:p>
            <a:r>
              <a:rPr lang="en-AU" dirty="0"/>
              <a:t>s</a:t>
            </a:r>
            <a:r>
              <a:rPr lang="en-AU" dirty="0" smtClean="0"/>
              <a:t>tudents who have the same characteristics as your students, and who started here (on the SC or NAPLAN scale)…</a:t>
            </a:r>
            <a:endParaRPr lang="en-AU" dirty="0"/>
          </a:p>
        </p:txBody>
      </p:sp>
      <p:sp>
        <p:nvSpPr>
          <p:cNvPr id="9" name="TextBox 8"/>
          <p:cNvSpPr txBox="1"/>
          <p:nvPr/>
        </p:nvSpPr>
        <p:spPr>
          <a:xfrm>
            <a:off x="5662085" y="1432032"/>
            <a:ext cx="1718227" cy="923330"/>
          </a:xfrm>
          <a:prstGeom prst="rect">
            <a:avLst/>
          </a:prstGeom>
          <a:noFill/>
        </p:spPr>
        <p:txBody>
          <a:bodyPr wrap="square" rtlCol="0">
            <a:spAutoFit/>
          </a:bodyPr>
          <a:lstStyle/>
          <a:p>
            <a:r>
              <a:rPr lang="en-AU" dirty="0" smtClean="0"/>
              <a:t>…</a:t>
            </a:r>
            <a:r>
              <a:rPr lang="en-AU" u="sng" dirty="0" smtClean="0"/>
              <a:t>typically</a:t>
            </a:r>
            <a:r>
              <a:rPr lang="en-AU" dirty="0" smtClean="0"/>
              <a:t> finished here</a:t>
            </a:r>
            <a:r>
              <a:rPr lang="en-AU" dirty="0"/>
              <a:t> </a:t>
            </a:r>
            <a:r>
              <a:rPr lang="en-AU" dirty="0" smtClean="0"/>
              <a:t>in the HSC;</a:t>
            </a:r>
            <a:endParaRPr lang="en-AU" dirty="0"/>
          </a:p>
        </p:txBody>
      </p:sp>
      <p:sp>
        <p:nvSpPr>
          <p:cNvPr id="10" name="Left Brace 9"/>
          <p:cNvSpPr/>
          <p:nvPr/>
        </p:nvSpPr>
        <p:spPr>
          <a:xfrm rot="16200000">
            <a:off x="7176416" y="3704904"/>
            <a:ext cx="299781" cy="1044117"/>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AU"/>
          </a:p>
        </p:txBody>
      </p:sp>
      <p:sp>
        <p:nvSpPr>
          <p:cNvPr id="12" name="TextBox 11"/>
          <p:cNvSpPr txBox="1"/>
          <p:nvPr/>
        </p:nvSpPr>
        <p:spPr>
          <a:xfrm>
            <a:off x="5868144" y="4749924"/>
            <a:ext cx="2880320" cy="1354217"/>
          </a:xfrm>
          <a:prstGeom prst="rect">
            <a:avLst/>
          </a:prstGeom>
          <a:noFill/>
        </p:spPr>
        <p:txBody>
          <a:bodyPr wrap="square" rtlCol="0">
            <a:spAutoFit/>
          </a:bodyPr>
          <a:lstStyle/>
          <a:p>
            <a:pPr algn="ctr"/>
            <a:r>
              <a:rPr lang="en-AU" dirty="0"/>
              <a:t>t</a:t>
            </a:r>
            <a:r>
              <a:rPr lang="en-AU" dirty="0" smtClean="0"/>
              <a:t>his is your </a:t>
            </a:r>
          </a:p>
          <a:p>
            <a:pPr algn="ctr"/>
            <a:r>
              <a:rPr lang="en-AU" sz="3200" b="1" dirty="0" smtClean="0">
                <a:solidFill>
                  <a:schemeClr val="accent1"/>
                </a:solidFill>
              </a:rPr>
              <a:t>Comparative </a:t>
            </a:r>
            <a:r>
              <a:rPr lang="en-AU" sz="2400" b="1" dirty="0" smtClean="0">
                <a:solidFill>
                  <a:schemeClr val="accent1"/>
                </a:solidFill>
              </a:rPr>
              <a:t>Learning Gain</a:t>
            </a:r>
            <a:r>
              <a:rPr lang="en-AU" sz="3200" dirty="0" smtClean="0"/>
              <a:t>.</a:t>
            </a:r>
            <a:endParaRPr lang="en-AU" sz="3200" dirty="0"/>
          </a:p>
        </p:txBody>
      </p:sp>
      <p:sp>
        <p:nvSpPr>
          <p:cNvPr id="13" name="TextBox 12"/>
          <p:cNvSpPr txBox="1"/>
          <p:nvPr/>
        </p:nvSpPr>
        <p:spPr>
          <a:xfrm>
            <a:off x="251520" y="692696"/>
            <a:ext cx="7272808" cy="646331"/>
          </a:xfrm>
          <a:prstGeom prst="rect">
            <a:avLst/>
          </a:prstGeom>
          <a:noFill/>
        </p:spPr>
        <p:txBody>
          <a:bodyPr wrap="square" rtlCol="0">
            <a:spAutoFit/>
          </a:bodyPr>
          <a:lstStyle/>
          <a:p>
            <a:r>
              <a:rPr lang="en-AU" dirty="0" smtClean="0"/>
              <a:t>We don’t have measures of starting points on the HSC scale, so we measure difference slightly differently.   We say that</a:t>
            </a:r>
            <a:endParaRPr lang="en-AU" dirty="0"/>
          </a:p>
        </p:txBody>
      </p:sp>
      <p:sp>
        <p:nvSpPr>
          <p:cNvPr id="14" name="Down Arrow 13"/>
          <p:cNvSpPr/>
          <p:nvPr/>
        </p:nvSpPr>
        <p:spPr>
          <a:xfrm>
            <a:off x="6624228" y="2276872"/>
            <a:ext cx="360040" cy="129614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5" name="TextBox 14"/>
          <p:cNvSpPr txBox="1"/>
          <p:nvPr/>
        </p:nvSpPr>
        <p:spPr>
          <a:xfrm>
            <a:off x="7344720" y="1418291"/>
            <a:ext cx="1296144" cy="923330"/>
          </a:xfrm>
          <a:prstGeom prst="rect">
            <a:avLst/>
          </a:prstGeom>
          <a:solidFill>
            <a:schemeClr val="accent1">
              <a:lumMod val="75000"/>
            </a:schemeClr>
          </a:solidFill>
        </p:spPr>
        <p:txBody>
          <a:bodyPr wrap="square" rtlCol="0">
            <a:spAutoFit/>
          </a:bodyPr>
          <a:lstStyle/>
          <a:p>
            <a:r>
              <a:rPr lang="en-AU" dirty="0">
                <a:solidFill>
                  <a:schemeClr val="bg1"/>
                </a:solidFill>
              </a:rPr>
              <a:t>i</a:t>
            </a:r>
            <a:r>
              <a:rPr lang="en-AU" dirty="0" smtClean="0">
                <a:solidFill>
                  <a:schemeClr val="bg1"/>
                </a:solidFill>
              </a:rPr>
              <a:t>f </a:t>
            </a:r>
            <a:r>
              <a:rPr lang="en-AU" u="sng" dirty="0" smtClean="0">
                <a:solidFill>
                  <a:schemeClr val="bg1"/>
                </a:solidFill>
              </a:rPr>
              <a:t>you</a:t>
            </a:r>
            <a:r>
              <a:rPr lang="en-AU" dirty="0" smtClean="0">
                <a:solidFill>
                  <a:schemeClr val="bg1"/>
                </a:solidFill>
              </a:rPr>
              <a:t> finished here…</a:t>
            </a:r>
            <a:endParaRPr lang="en-AU" dirty="0">
              <a:solidFill>
                <a:schemeClr val="bg1"/>
              </a:solidFill>
            </a:endParaRPr>
          </a:p>
        </p:txBody>
      </p:sp>
      <p:sp>
        <p:nvSpPr>
          <p:cNvPr id="17" name="Title 3"/>
          <p:cNvSpPr>
            <a:spLocks noGrp="1"/>
          </p:cNvSpPr>
          <p:nvPr>
            <p:ph type="title"/>
          </p:nvPr>
        </p:nvSpPr>
        <p:spPr>
          <a:xfrm>
            <a:off x="107504" y="5373216"/>
            <a:ext cx="3168352" cy="1143000"/>
          </a:xfrm>
        </p:spPr>
        <p:txBody>
          <a:bodyPr/>
          <a:lstStyle/>
          <a:p>
            <a:r>
              <a:rPr lang="en-AU" dirty="0" smtClean="0"/>
              <a:t>HSC CLG</a:t>
            </a:r>
            <a:endParaRPr lang="en-AU" dirty="0"/>
          </a:p>
        </p:txBody>
      </p:sp>
      <p:sp>
        <p:nvSpPr>
          <p:cNvPr id="16" name="Down Arrow 15"/>
          <p:cNvSpPr/>
          <p:nvPr/>
        </p:nvSpPr>
        <p:spPr>
          <a:xfrm rot="16200000">
            <a:off x="4572000" y="443478"/>
            <a:ext cx="144016" cy="410445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8" name="Down Arrow 17"/>
          <p:cNvSpPr/>
          <p:nvPr/>
        </p:nvSpPr>
        <p:spPr>
          <a:xfrm rot="16200000">
            <a:off x="5092147" y="475496"/>
            <a:ext cx="147839" cy="51485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extBox 1"/>
          <p:cNvSpPr txBox="1"/>
          <p:nvPr/>
        </p:nvSpPr>
        <p:spPr>
          <a:xfrm>
            <a:off x="4059553" y="2495705"/>
            <a:ext cx="1168910" cy="261610"/>
          </a:xfrm>
          <a:prstGeom prst="rect">
            <a:avLst/>
          </a:prstGeom>
          <a:noFill/>
        </p:spPr>
        <p:txBody>
          <a:bodyPr wrap="none" rtlCol="0">
            <a:spAutoFit/>
          </a:bodyPr>
          <a:lstStyle/>
          <a:p>
            <a:r>
              <a:rPr lang="en-AU" sz="1100" b="1" dirty="0" smtClean="0"/>
              <a:t>‘Typical’ result</a:t>
            </a:r>
            <a:endParaRPr lang="en-AU" sz="1100" b="1" dirty="0"/>
          </a:p>
        </p:txBody>
      </p:sp>
      <p:sp>
        <p:nvSpPr>
          <p:cNvPr id="19" name="TextBox 18"/>
          <p:cNvSpPr txBox="1"/>
          <p:nvPr/>
        </p:nvSpPr>
        <p:spPr>
          <a:xfrm>
            <a:off x="3887924" y="3034659"/>
            <a:ext cx="1672253" cy="261610"/>
          </a:xfrm>
          <a:prstGeom prst="rect">
            <a:avLst/>
          </a:prstGeom>
          <a:noFill/>
        </p:spPr>
        <p:txBody>
          <a:bodyPr wrap="none" rtlCol="0">
            <a:spAutoFit/>
          </a:bodyPr>
          <a:lstStyle/>
          <a:p>
            <a:r>
              <a:rPr lang="en-AU" sz="1100" b="1" dirty="0" smtClean="0">
                <a:solidFill>
                  <a:schemeClr val="accent1">
                    <a:lumMod val="75000"/>
                  </a:schemeClr>
                </a:solidFill>
              </a:rPr>
              <a:t>Your ‘Achieved’ result</a:t>
            </a:r>
            <a:endParaRPr lang="en-AU" sz="1100" b="1" dirty="0">
              <a:solidFill>
                <a:schemeClr val="accent1">
                  <a:lumMod val="75000"/>
                </a:schemeClr>
              </a:solidFill>
            </a:endParaRPr>
          </a:p>
        </p:txBody>
      </p:sp>
    </p:spTree>
    <p:extLst>
      <p:ext uri="{BB962C8B-B14F-4D97-AF65-F5344CB8AC3E}">
        <p14:creationId xmlns:p14="http://schemas.microsoft.com/office/powerpoint/2010/main" val="197334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1000"/>
                                        <p:tgtEl>
                                          <p:spTgt spid="1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left)">
                                      <p:cBhvr>
                                        <p:cTn id="48" dur="1000"/>
                                        <p:tgtEl>
                                          <p:spTgt spid="18"/>
                                        </p:tgtEl>
                                      </p:cBhvr>
                                    </p:animEffect>
                                  </p:childTnLst>
                                </p:cTn>
                              </p:par>
                              <p:par>
                                <p:cTn id="49" presetID="10" presetClass="entr" presetSubtype="0" fill="hold" grpId="0" nodeType="withEffect">
                                  <p:stCondLst>
                                    <p:cond delay="50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animBg="1"/>
      <p:bldP spid="12" grpId="0"/>
      <p:bldP spid="14" grpId="0" animBg="1"/>
      <p:bldP spid="15" grpId="0" animBg="1"/>
      <p:bldP spid="16" grpId="0" animBg="1"/>
      <p:bldP spid="18" grpId="0" animBg="1"/>
      <p:bldP spid="2"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68379" y="17140"/>
            <a:ext cx="3775621" cy="2088232"/>
          </a:xfrm>
        </p:spPr>
        <p:txBody>
          <a:bodyPr/>
          <a:lstStyle/>
          <a:p>
            <a:r>
              <a:rPr lang="en-AU" sz="4000" dirty="0" smtClean="0"/>
              <a:t>Ways of presenting CLG…</a:t>
            </a:r>
            <a:endParaRPr lang="en-AU" sz="4000" dirty="0"/>
          </a:p>
        </p:txBody>
      </p:sp>
      <p:cxnSp>
        <p:nvCxnSpPr>
          <p:cNvPr id="7" name="Straight Connector 6"/>
          <p:cNvCxnSpPr/>
          <p:nvPr/>
        </p:nvCxnSpPr>
        <p:spPr>
          <a:xfrm>
            <a:off x="899592" y="332656"/>
            <a:ext cx="72008" cy="554461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71600" y="5877272"/>
            <a:ext cx="54726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71600" y="548680"/>
            <a:ext cx="5472608" cy="5328592"/>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13001" y="5877272"/>
            <a:ext cx="902876" cy="369332"/>
          </a:xfrm>
          <a:prstGeom prst="rect">
            <a:avLst/>
          </a:prstGeom>
          <a:noFill/>
        </p:spPr>
        <p:txBody>
          <a:bodyPr wrap="none" rtlCol="0">
            <a:spAutoFit/>
          </a:bodyPr>
          <a:lstStyle/>
          <a:p>
            <a:r>
              <a:rPr lang="en-AU" dirty="0" smtClean="0"/>
              <a:t>Typical</a:t>
            </a:r>
            <a:endParaRPr lang="en-AU" dirty="0"/>
          </a:p>
        </p:txBody>
      </p:sp>
      <p:sp>
        <p:nvSpPr>
          <p:cNvPr id="13" name="TextBox 12"/>
          <p:cNvSpPr txBox="1"/>
          <p:nvPr/>
        </p:nvSpPr>
        <p:spPr>
          <a:xfrm rot="16200000">
            <a:off x="184108" y="2735632"/>
            <a:ext cx="1133644" cy="369332"/>
          </a:xfrm>
          <a:prstGeom prst="rect">
            <a:avLst/>
          </a:prstGeom>
          <a:noFill/>
        </p:spPr>
        <p:txBody>
          <a:bodyPr wrap="none" rtlCol="0">
            <a:spAutoFit/>
          </a:bodyPr>
          <a:lstStyle/>
          <a:p>
            <a:r>
              <a:rPr lang="en-AU" dirty="0" smtClean="0"/>
              <a:t>Achieved</a:t>
            </a:r>
            <a:endParaRPr lang="en-AU" dirty="0"/>
          </a:p>
        </p:txBody>
      </p:sp>
      <p:sp>
        <p:nvSpPr>
          <p:cNvPr id="14" name="Oval 13"/>
          <p:cNvSpPr/>
          <p:nvPr/>
        </p:nvSpPr>
        <p:spPr>
          <a:xfrm>
            <a:off x="4115877" y="1484784"/>
            <a:ext cx="600139" cy="868692"/>
          </a:xfrm>
          <a:prstGeom prst="ellipse">
            <a:avLst/>
          </a:prstGeom>
          <a:gradFill flip="none" rotWithShape="1">
            <a:gsLst>
              <a:gs pos="0">
                <a:schemeClr val="bg1">
                  <a:lumMod val="50000"/>
                  <a:tint val="66000"/>
                  <a:satMod val="160000"/>
                </a:schemeClr>
              </a:gs>
              <a:gs pos="24000">
                <a:schemeClr val="bg1">
                  <a:lumMod val="50000"/>
                  <a:tint val="44500"/>
                  <a:satMod val="160000"/>
                </a:schemeClr>
              </a:gs>
              <a:gs pos="100000">
                <a:schemeClr val="bg1">
                  <a:lumMod val="50000"/>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Diamond 14"/>
          <p:cNvSpPr/>
          <p:nvPr/>
        </p:nvSpPr>
        <p:spPr>
          <a:xfrm>
            <a:off x="3347864" y="2492896"/>
            <a:ext cx="72008" cy="14401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p:cNvSpPr txBox="1"/>
          <p:nvPr/>
        </p:nvSpPr>
        <p:spPr>
          <a:xfrm>
            <a:off x="3419872" y="2426404"/>
            <a:ext cx="832279" cy="276999"/>
          </a:xfrm>
          <a:prstGeom prst="rect">
            <a:avLst/>
          </a:prstGeom>
          <a:noFill/>
        </p:spPr>
        <p:txBody>
          <a:bodyPr wrap="none" rtlCol="0">
            <a:spAutoFit/>
          </a:bodyPr>
          <a:lstStyle/>
          <a:p>
            <a:r>
              <a:rPr lang="en-AU" sz="1200" dirty="0" smtClean="0"/>
              <a:t>Angela M</a:t>
            </a:r>
            <a:endParaRPr lang="en-AU" sz="1200" dirty="0"/>
          </a:p>
        </p:txBody>
      </p:sp>
      <p:sp>
        <p:nvSpPr>
          <p:cNvPr id="17" name="Diamond 16"/>
          <p:cNvSpPr/>
          <p:nvPr/>
        </p:nvSpPr>
        <p:spPr>
          <a:xfrm>
            <a:off x="4532604" y="1721213"/>
            <a:ext cx="72008" cy="14401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TextBox 17"/>
          <p:cNvSpPr txBox="1"/>
          <p:nvPr/>
        </p:nvSpPr>
        <p:spPr>
          <a:xfrm>
            <a:off x="4604612" y="1654721"/>
            <a:ext cx="723275" cy="276999"/>
          </a:xfrm>
          <a:prstGeom prst="rect">
            <a:avLst/>
          </a:prstGeom>
          <a:noFill/>
        </p:spPr>
        <p:txBody>
          <a:bodyPr wrap="none" rtlCol="0">
            <a:spAutoFit/>
          </a:bodyPr>
          <a:lstStyle/>
          <a:p>
            <a:r>
              <a:rPr lang="en-AU" sz="1200" dirty="0" smtClean="0"/>
              <a:t>Peter M</a:t>
            </a:r>
            <a:endParaRPr lang="en-AU" sz="1200" dirty="0"/>
          </a:p>
        </p:txBody>
      </p:sp>
      <p:sp>
        <p:nvSpPr>
          <p:cNvPr id="19" name="Diamond 18"/>
          <p:cNvSpPr/>
          <p:nvPr/>
        </p:nvSpPr>
        <p:spPr>
          <a:xfrm>
            <a:off x="4568608" y="1047220"/>
            <a:ext cx="72008" cy="14401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Box 19"/>
          <p:cNvSpPr txBox="1"/>
          <p:nvPr/>
        </p:nvSpPr>
        <p:spPr>
          <a:xfrm>
            <a:off x="4640616" y="980728"/>
            <a:ext cx="705642" cy="276999"/>
          </a:xfrm>
          <a:prstGeom prst="rect">
            <a:avLst/>
          </a:prstGeom>
          <a:noFill/>
        </p:spPr>
        <p:txBody>
          <a:bodyPr wrap="none" rtlCol="0">
            <a:spAutoFit/>
          </a:bodyPr>
          <a:lstStyle/>
          <a:p>
            <a:r>
              <a:rPr lang="en-AU" sz="1200" dirty="0" smtClean="0"/>
              <a:t>Adam J</a:t>
            </a:r>
            <a:endParaRPr lang="en-AU" sz="1200" dirty="0"/>
          </a:p>
        </p:txBody>
      </p:sp>
      <p:sp>
        <p:nvSpPr>
          <p:cNvPr id="21" name="Diamond 20"/>
          <p:cNvSpPr/>
          <p:nvPr/>
        </p:nvSpPr>
        <p:spPr>
          <a:xfrm>
            <a:off x="4049028" y="3271096"/>
            <a:ext cx="72008" cy="14401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TextBox 21"/>
          <p:cNvSpPr txBox="1"/>
          <p:nvPr/>
        </p:nvSpPr>
        <p:spPr>
          <a:xfrm>
            <a:off x="4115877" y="3260995"/>
            <a:ext cx="1273554" cy="276999"/>
          </a:xfrm>
          <a:prstGeom prst="rect">
            <a:avLst/>
          </a:prstGeom>
          <a:noFill/>
        </p:spPr>
        <p:txBody>
          <a:bodyPr wrap="none" rtlCol="0">
            <a:spAutoFit/>
          </a:bodyPr>
          <a:lstStyle/>
          <a:p>
            <a:r>
              <a:rPr lang="en-AU" sz="1200" dirty="0" smtClean="0"/>
              <a:t>Sarah Thomson</a:t>
            </a:r>
            <a:endParaRPr lang="en-AU" sz="1200" dirty="0"/>
          </a:p>
        </p:txBody>
      </p:sp>
      <p:sp>
        <p:nvSpPr>
          <p:cNvPr id="23" name="Diamond 22"/>
          <p:cNvSpPr/>
          <p:nvPr/>
        </p:nvSpPr>
        <p:spPr>
          <a:xfrm>
            <a:off x="5076056" y="2491184"/>
            <a:ext cx="72008" cy="14401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TextBox 23"/>
          <p:cNvSpPr txBox="1"/>
          <p:nvPr/>
        </p:nvSpPr>
        <p:spPr>
          <a:xfrm>
            <a:off x="5239660" y="2452508"/>
            <a:ext cx="1060931" cy="276999"/>
          </a:xfrm>
          <a:prstGeom prst="rect">
            <a:avLst/>
          </a:prstGeom>
          <a:noFill/>
        </p:spPr>
        <p:txBody>
          <a:bodyPr wrap="none" rtlCol="0">
            <a:spAutoFit/>
          </a:bodyPr>
          <a:lstStyle/>
          <a:p>
            <a:r>
              <a:rPr lang="en-AU" sz="1200" dirty="0" smtClean="0"/>
              <a:t>Ang See Ton</a:t>
            </a:r>
            <a:endParaRPr lang="en-AU" sz="1200" dirty="0"/>
          </a:p>
        </p:txBody>
      </p:sp>
      <p:sp>
        <p:nvSpPr>
          <p:cNvPr id="25" name="Diamond 24"/>
          <p:cNvSpPr/>
          <p:nvPr/>
        </p:nvSpPr>
        <p:spPr>
          <a:xfrm>
            <a:off x="5627301" y="1412775"/>
            <a:ext cx="72008" cy="14401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TextBox 25"/>
          <p:cNvSpPr txBox="1"/>
          <p:nvPr/>
        </p:nvSpPr>
        <p:spPr>
          <a:xfrm>
            <a:off x="5711104" y="1346284"/>
            <a:ext cx="713657" cy="276999"/>
          </a:xfrm>
          <a:prstGeom prst="rect">
            <a:avLst/>
          </a:prstGeom>
          <a:noFill/>
        </p:spPr>
        <p:txBody>
          <a:bodyPr wrap="none" rtlCol="0">
            <a:spAutoFit/>
          </a:bodyPr>
          <a:lstStyle/>
          <a:p>
            <a:r>
              <a:rPr lang="en-AU" sz="1200" dirty="0" smtClean="0"/>
              <a:t>Maria B</a:t>
            </a:r>
            <a:endParaRPr lang="en-AU" sz="1200" dirty="0"/>
          </a:p>
        </p:txBody>
      </p:sp>
      <p:sp>
        <p:nvSpPr>
          <p:cNvPr id="27" name="Diamond 26"/>
          <p:cNvSpPr/>
          <p:nvPr/>
        </p:nvSpPr>
        <p:spPr>
          <a:xfrm>
            <a:off x="2650747" y="3465986"/>
            <a:ext cx="72008" cy="144016"/>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TextBox 27"/>
          <p:cNvSpPr txBox="1"/>
          <p:nvPr/>
        </p:nvSpPr>
        <p:spPr>
          <a:xfrm>
            <a:off x="2686751" y="3412812"/>
            <a:ext cx="952505" cy="276999"/>
          </a:xfrm>
          <a:prstGeom prst="rect">
            <a:avLst/>
          </a:prstGeom>
          <a:noFill/>
        </p:spPr>
        <p:txBody>
          <a:bodyPr wrap="none" rtlCol="0">
            <a:spAutoFit/>
          </a:bodyPr>
          <a:lstStyle/>
          <a:p>
            <a:r>
              <a:rPr lang="en-AU" sz="1200" dirty="0" smtClean="0"/>
              <a:t>Fred Jones</a:t>
            </a:r>
            <a:endParaRPr lang="en-AU" sz="1200" dirty="0"/>
          </a:p>
        </p:txBody>
      </p:sp>
    </p:spTree>
    <p:extLst>
      <p:ext uri="{BB962C8B-B14F-4D97-AF65-F5344CB8AC3E}">
        <p14:creationId xmlns:p14="http://schemas.microsoft.com/office/powerpoint/2010/main" val="42862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14"/>
                                        </p:tgtEl>
                                      </p:cBhvr>
                                    </p:animEffect>
                                    <p:set>
                                      <p:cBhvr>
                                        <p:cTn id="35" dur="1" fill="hold">
                                          <p:stCondLst>
                                            <p:cond delay="499"/>
                                          </p:stCondLst>
                                        </p:cTn>
                                        <p:tgtEl>
                                          <p:spTgt spid="14"/>
                                        </p:tgtEl>
                                        <p:attrNameLst>
                                          <p:attrName>style.visibility</p:attrName>
                                        </p:attrNameLst>
                                      </p:cBhvr>
                                      <p:to>
                                        <p:strVal val="hidden"/>
                                      </p:to>
                                    </p:se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par>
                          <p:cTn id="44" fill="hold">
                            <p:stCondLst>
                              <p:cond delay="1500"/>
                            </p:stCondLst>
                            <p:childTnLst>
                              <p:par>
                                <p:cTn id="45" presetID="10" presetClass="entr" presetSubtype="0"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par>
                          <p:cTn id="48" fill="hold">
                            <p:stCondLst>
                              <p:cond delay="2000"/>
                            </p:stCondLst>
                            <p:childTnLst>
                              <p:par>
                                <p:cTn id="49" presetID="10" presetClass="entr" presetSubtype="0"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childTnLst>
                          </p:cTn>
                        </p:par>
                        <p:par>
                          <p:cTn id="52" fill="hold">
                            <p:stCondLst>
                              <p:cond delay="2500"/>
                            </p:stCondLst>
                            <p:childTnLst>
                              <p:par>
                                <p:cTn id="53" presetID="10"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childTnLst>
                          </p:cTn>
                        </p:par>
                        <p:par>
                          <p:cTn id="56" fill="hold">
                            <p:stCondLst>
                              <p:cond delay="3000"/>
                            </p:stCondLst>
                            <p:childTnLst>
                              <p:par>
                                <p:cTn id="57" presetID="10"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0"/>
                                        <p:tgtEl>
                                          <p:spTgt spid="20"/>
                                        </p:tgtEl>
                                      </p:cBhvr>
                                    </p:animEffect>
                                  </p:childTnLst>
                                </p:cTn>
                              </p:par>
                            </p:childTnLst>
                          </p:cTn>
                        </p:par>
                        <p:par>
                          <p:cTn id="60" fill="hold">
                            <p:stCondLst>
                              <p:cond delay="3500"/>
                            </p:stCondLst>
                            <p:childTnLst>
                              <p:par>
                                <p:cTn id="61" presetID="10" presetClass="entr" presetSubtype="0"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childTnLst>
                          </p:cTn>
                        </p:par>
                        <p:par>
                          <p:cTn id="64" fill="hold">
                            <p:stCondLst>
                              <p:cond delay="4000"/>
                            </p:stCondLst>
                            <p:childTnLst>
                              <p:par>
                                <p:cTn id="65" presetID="10" presetClass="entr" presetSubtype="0"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childTnLst>
                          </p:cTn>
                        </p:par>
                        <p:par>
                          <p:cTn id="68" fill="hold">
                            <p:stCondLst>
                              <p:cond delay="4500"/>
                            </p:stCondLst>
                            <p:childTnLst>
                              <p:par>
                                <p:cTn id="69" presetID="10" presetClass="entr" presetSubtype="0"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childTnLst>
                          </p:cTn>
                        </p:par>
                        <p:par>
                          <p:cTn id="72" fill="hold">
                            <p:stCondLst>
                              <p:cond delay="5000"/>
                            </p:stCondLst>
                            <p:childTnLst>
                              <p:par>
                                <p:cTn id="73" presetID="10" presetClass="entr" presetSubtype="0"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500"/>
                                        <p:tgtEl>
                                          <p:spTgt spid="24"/>
                                        </p:tgtEl>
                                      </p:cBhvr>
                                    </p:animEffect>
                                  </p:childTnLst>
                                </p:cTn>
                              </p:par>
                            </p:childTnLst>
                          </p:cTn>
                        </p:par>
                        <p:par>
                          <p:cTn id="76" fill="hold">
                            <p:stCondLst>
                              <p:cond delay="5500"/>
                            </p:stCondLst>
                            <p:childTnLst>
                              <p:par>
                                <p:cTn id="77" presetID="10" presetClass="entr" presetSubtype="0" fill="hold" grpId="0"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500"/>
                                        <p:tgtEl>
                                          <p:spTgt spid="27"/>
                                        </p:tgtEl>
                                      </p:cBhvr>
                                    </p:animEffect>
                                  </p:childTnLst>
                                </p:cTn>
                              </p:par>
                            </p:childTnLst>
                          </p:cTn>
                        </p:par>
                        <p:par>
                          <p:cTn id="80" fill="hold">
                            <p:stCondLst>
                              <p:cond delay="6000"/>
                            </p:stCondLst>
                            <p:childTnLst>
                              <p:par>
                                <p:cTn id="81" presetID="10" presetClass="entr" presetSubtype="0" fill="hold" grpId="0" nodeType="after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fade">
                                      <p:cBhvr>
                                        <p:cTn id="83" dur="500"/>
                                        <p:tgtEl>
                                          <p:spTgt spid="28"/>
                                        </p:tgtEl>
                                      </p:cBhvr>
                                    </p:animEffect>
                                  </p:childTnLst>
                                </p:cTn>
                              </p:par>
                            </p:childTnLst>
                          </p:cTn>
                        </p:par>
                        <p:par>
                          <p:cTn id="84" fill="hold">
                            <p:stCondLst>
                              <p:cond delay="6500"/>
                            </p:stCondLst>
                            <p:childTnLst>
                              <p:par>
                                <p:cTn id="85" presetID="10" presetClass="entr" presetSubtype="0" fill="hold" grpId="0" nodeType="after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fade">
                                      <p:cBhvr>
                                        <p:cTn id="87" dur="500"/>
                                        <p:tgtEl>
                                          <p:spTgt spid="26"/>
                                        </p:tgtEl>
                                      </p:cBhvr>
                                    </p:animEffect>
                                  </p:childTnLst>
                                </p:cTn>
                              </p:par>
                            </p:childTnLst>
                          </p:cTn>
                        </p:par>
                        <p:par>
                          <p:cTn id="88" fill="hold">
                            <p:stCondLst>
                              <p:cond delay="7000"/>
                            </p:stCondLst>
                            <p:childTnLst>
                              <p:par>
                                <p:cTn id="89" presetID="10" presetClass="entr" presetSubtype="0" fill="hold" grpId="0"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fade">
                                      <p:cBhvr>
                                        <p:cTn id="9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animBg="1"/>
      <p:bldP spid="14" grpId="1" animBg="1"/>
      <p:bldP spid="15" grpId="0" animBg="1"/>
      <p:bldP spid="16" grpId="0"/>
      <p:bldP spid="17" grpId="0" animBg="1"/>
      <p:bldP spid="18" grpId="0"/>
      <p:bldP spid="19" grpId="0" animBg="1"/>
      <p:bldP spid="20" grpId="0"/>
      <p:bldP spid="21" grpId="0" animBg="1"/>
      <p:bldP spid="22" grpId="0"/>
      <p:bldP spid="23" grpId="0" animBg="1"/>
      <p:bldP spid="24" grpId="0"/>
      <p:bldP spid="25" grpId="0" animBg="1"/>
      <p:bldP spid="26" grpId="0"/>
      <p:bldP spid="27" grpId="0" animBg="1"/>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68379" y="17140"/>
            <a:ext cx="3775621" cy="2088232"/>
          </a:xfrm>
        </p:spPr>
        <p:txBody>
          <a:bodyPr/>
          <a:lstStyle/>
          <a:p>
            <a:r>
              <a:rPr lang="en-AU" sz="4000" dirty="0" smtClean="0"/>
              <a:t>Ways of presenting CLG…</a:t>
            </a:r>
            <a:endParaRPr lang="en-AU" sz="4000" dirty="0"/>
          </a:p>
        </p:txBody>
      </p:sp>
      <p:cxnSp>
        <p:nvCxnSpPr>
          <p:cNvPr id="7" name="Straight Connector 6"/>
          <p:cNvCxnSpPr/>
          <p:nvPr/>
        </p:nvCxnSpPr>
        <p:spPr>
          <a:xfrm>
            <a:off x="884784" y="2546902"/>
            <a:ext cx="0" cy="277230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84784" y="3908474"/>
            <a:ext cx="7287616"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198446" y="3923764"/>
            <a:ext cx="524503" cy="276999"/>
          </a:xfrm>
          <a:prstGeom prst="rect">
            <a:avLst/>
          </a:prstGeom>
          <a:noFill/>
        </p:spPr>
        <p:txBody>
          <a:bodyPr wrap="none" rtlCol="0">
            <a:spAutoFit/>
          </a:bodyPr>
          <a:lstStyle/>
          <a:p>
            <a:r>
              <a:rPr lang="en-AU" sz="1200" dirty="0" smtClean="0"/>
              <a:t>2010</a:t>
            </a:r>
            <a:endParaRPr lang="en-AU" sz="1200" dirty="0"/>
          </a:p>
        </p:txBody>
      </p:sp>
      <p:sp>
        <p:nvSpPr>
          <p:cNvPr id="13" name="TextBox 12"/>
          <p:cNvSpPr txBox="1"/>
          <p:nvPr/>
        </p:nvSpPr>
        <p:spPr>
          <a:xfrm>
            <a:off x="323528" y="2708920"/>
            <a:ext cx="3555589" cy="369332"/>
          </a:xfrm>
          <a:prstGeom prst="rect">
            <a:avLst/>
          </a:prstGeom>
          <a:noFill/>
        </p:spPr>
        <p:txBody>
          <a:bodyPr wrap="none" rtlCol="0">
            <a:spAutoFit/>
          </a:bodyPr>
          <a:lstStyle/>
          <a:p>
            <a:r>
              <a:rPr lang="en-AU" dirty="0" smtClean="0"/>
              <a:t>Difference (= Achieved – Typical)</a:t>
            </a:r>
            <a:endParaRPr lang="en-AU" dirty="0"/>
          </a:p>
        </p:txBody>
      </p:sp>
      <p:sp>
        <p:nvSpPr>
          <p:cNvPr id="29" name="TextBox 28"/>
          <p:cNvSpPr txBox="1"/>
          <p:nvPr/>
        </p:nvSpPr>
        <p:spPr>
          <a:xfrm>
            <a:off x="2267744" y="3938899"/>
            <a:ext cx="513089" cy="276999"/>
          </a:xfrm>
          <a:prstGeom prst="rect">
            <a:avLst/>
          </a:prstGeom>
          <a:noFill/>
        </p:spPr>
        <p:txBody>
          <a:bodyPr wrap="none" rtlCol="0">
            <a:spAutoFit/>
          </a:bodyPr>
          <a:lstStyle/>
          <a:p>
            <a:r>
              <a:rPr lang="en-AU" sz="1200" dirty="0" smtClean="0"/>
              <a:t>2011</a:t>
            </a:r>
            <a:endParaRPr lang="en-AU" sz="1200" dirty="0"/>
          </a:p>
        </p:txBody>
      </p:sp>
      <p:sp>
        <p:nvSpPr>
          <p:cNvPr id="30" name="TextBox 29"/>
          <p:cNvSpPr txBox="1"/>
          <p:nvPr/>
        </p:nvSpPr>
        <p:spPr>
          <a:xfrm>
            <a:off x="3347864" y="3938899"/>
            <a:ext cx="524503" cy="276999"/>
          </a:xfrm>
          <a:prstGeom prst="rect">
            <a:avLst/>
          </a:prstGeom>
          <a:noFill/>
        </p:spPr>
        <p:txBody>
          <a:bodyPr wrap="none" rtlCol="0">
            <a:spAutoFit/>
          </a:bodyPr>
          <a:lstStyle/>
          <a:p>
            <a:r>
              <a:rPr lang="en-AU" sz="1200" dirty="0" smtClean="0"/>
              <a:t>2012</a:t>
            </a:r>
            <a:endParaRPr lang="en-AU" sz="1200" dirty="0"/>
          </a:p>
        </p:txBody>
      </p:sp>
      <p:sp>
        <p:nvSpPr>
          <p:cNvPr id="31" name="TextBox 30"/>
          <p:cNvSpPr txBox="1"/>
          <p:nvPr/>
        </p:nvSpPr>
        <p:spPr>
          <a:xfrm>
            <a:off x="4355976" y="3938899"/>
            <a:ext cx="524503" cy="276999"/>
          </a:xfrm>
          <a:prstGeom prst="rect">
            <a:avLst/>
          </a:prstGeom>
          <a:noFill/>
        </p:spPr>
        <p:txBody>
          <a:bodyPr wrap="none" rtlCol="0">
            <a:spAutoFit/>
          </a:bodyPr>
          <a:lstStyle/>
          <a:p>
            <a:r>
              <a:rPr lang="en-AU" sz="1200" dirty="0" smtClean="0"/>
              <a:t>2013</a:t>
            </a:r>
            <a:endParaRPr lang="en-AU" sz="1200" dirty="0"/>
          </a:p>
        </p:txBody>
      </p:sp>
      <p:sp>
        <p:nvSpPr>
          <p:cNvPr id="32" name="TextBox 31"/>
          <p:cNvSpPr txBox="1"/>
          <p:nvPr/>
        </p:nvSpPr>
        <p:spPr>
          <a:xfrm>
            <a:off x="5436096" y="3933056"/>
            <a:ext cx="524503" cy="276999"/>
          </a:xfrm>
          <a:prstGeom prst="rect">
            <a:avLst/>
          </a:prstGeom>
          <a:noFill/>
        </p:spPr>
        <p:txBody>
          <a:bodyPr wrap="none" rtlCol="0">
            <a:spAutoFit/>
          </a:bodyPr>
          <a:lstStyle/>
          <a:p>
            <a:r>
              <a:rPr lang="en-AU" sz="1200" dirty="0" smtClean="0"/>
              <a:t>2014</a:t>
            </a:r>
            <a:endParaRPr lang="en-AU" sz="1200" dirty="0"/>
          </a:p>
        </p:txBody>
      </p:sp>
      <p:sp>
        <p:nvSpPr>
          <p:cNvPr id="33" name="TextBox 32"/>
          <p:cNvSpPr txBox="1"/>
          <p:nvPr/>
        </p:nvSpPr>
        <p:spPr>
          <a:xfrm>
            <a:off x="6444208" y="3929374"/>
            <a:ext cx="524503" cy="276999"/>
          </a:xfrm>
          <a:prstGeom prst="rect">
            <a:avLst/>
          </a:prstGeom>
          <a:noFill/>
        </p:spPr>
        <p:txBody>
          <a:bodyPr wrap="none" rtlCol="0">
            <a:spAutoFit/>
          </a:bodyPr>
          <a:lstStyle/>
          <a:p>
            <a:r>
              <a:rPr lang="en-AU" sz="1200" dirty="0" smtClean="0"/>
              <a:t>2015</a:t>
            </a:r>
            <a:endParaRPr lang="en-AU" sz="1200" dirty="0"/>
          </a:p>
        </p:txBody>
      </p:sp>
      <p:sp>
        <p:nvSpPr>
          <p:cNvPr id="34" name="TextBox 33"/>
          <p:cNvSpPr txBox="1"/>
          <p:nvPr/>
        </p:nvSpPr>
        <p:spPr>
          <a:xfrm>
            <a:off x="7474773" y="3908474"/>
            <a:ext cx="524503" cy="276999"/>
          </a:xfrm>
          <a:prstGeom prst="rect">
            <a:avLst/>
          </a:prstGeom>
          <a:noFill/>
        </p:spPr>
        <p:txBody>
          <a:bodyPr wrap="none" rtlCol="0">
            <a:spAutoFit/>
          </a:bodyPr>
          <a:lstStyle/>
          <a:p>
            <a:r>
              <a:rPr lang="en-AU" sz="1200" dirty="0" smtClean="0"/>
              <a:t>2016</a:t>
            </a:r>
            <a:endParaRPr lang="en-AU" sz="1200" dirty="0"/>
          </a:p>
        </p:txBody>
      </p:sp>
      <p:cxnSp>
        <p:nvCxnSpPr>
          <p:cNvPr id="35" name="Straight Connector 34"/>
          <p:cNvCxnSpPr/>
          <p:nvPr/>
        </p:nvCxnSpPr>
        <p:spPr>
          <a:xfrm>
            <a:off x="1460697" y="3645024"/>
            <a:ext cx="1063591" cy="7920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524288" y="4437112"/>
            <a:ext cx="1085827"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610115" y="4581128"/>
            <a:ext cx="1063591" cy="39604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6738398" y="3078252"/>
            <a:ext cx="998626" cy="56677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5737297" y="3645024"/>
            <a:ext cx="1001101"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4673706" y="3789040"/>
            <a:ext cx="1063591" cy="1176207"/>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085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500"/>
                                        <p:tgtEl>
                                          <p:spTgt spid="3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childTnLst>
                          </p:cTn>
                        </p:par>
                        <p:par>
                          <p:cTn id="44" fill="hold">
                            <p:stCondLst>
                              <p:cond delay="500"/>
                            </p:stCondLst>
                            <p:childTnLst>
                              <p:par>
                                <p:cTn id="45" presetID="10" presetClass="entr" presetSubtype="0" fill="hold" nodeType="afterEffect">
                                  <p:stCondLst>
                                    <p:cond delay="100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500"/>
                                        <p:tgtEl>
                                          <p:spTgt spid="37"/>
                                        </p:tgtEl>
                                      </p:cBhvr>
                                    </p:animEffect>
                                  </p:childTnLst>
                                </p:cTn>
                              </p:par>
                            </p:childTnLst>
                          </p:cTn>
                        </p:par>
                        <p:par>
                          <p:cTn id="48" fill="hold">
                            <p:stCondLst>
                              <p:cond delay="2000"/>
                            </p:stCondLst>
                            <p:childTnLst>
                              <p:par>
                                <p:cTn id="49" presetID="10" presetClass="entr" presetSubtype="0" fill="hold" nodeType="afterEffect">
                                  <p:stCondLst>
                                    <p:cond delay="100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500"/>
                                        <p:tgtEl>
                                          <p:spTgt spid="3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500"/>
                                        <p:tgtEl>
                                          <p:spTgt spid="44"/>
                                        </p:tgtEl>
                                      </p:cBhvr>
                                    </p:animEffect>
                                  </p:childTnLst>
                                </p:cTn>
                              </p:par>
                            </p:childTnLst>
                          </p:cTn>
                        </p:par>
                        <p:par>
                          <p:cTn id="57" fill="hold">
                            <p:stCondLst>
                              <p:cond delay="500"/>
                            </p:stCondLst>
                            <p:childTnLst>
                              <p:par>
                                <p:cTn id="58" presetID="10" presetClass="entr" presetSubtype="0" fill="hold" nodeType="afterEffect">
                                  <p:stCondLst>
                                    <p:cond delay="100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500"/>
                                        <p:tgtEl>
                                          <p:spTgt spid="43"/>
                                        </p:tgtEl>
                                      </p:cBhvr>
                                    </p:animEffect>
                                  </p:childTnLst>
                                </p:cTn>
                              </p:par>
                            </p:childTnLst>
                          </p:cTn>
                        </p:par>
                        <p:par>
                          <p:cTn id="61" fill="hold">
                            <p:stCondLst>
                              <p:cond delay="2000"/>
                            </p:stCondLst>
                            <p:childTnLst>
                              <p:par>
                                <p:cTn id="62" presetID="10" presetClass="entr" presetSubtype="0" fill="hold" nodeType="afterEffect">
                                  <p:stCondLst>
                                    <p:cond delay="1000"/>
                                  </p:stCondLst>
                                  <p:childTnLst>
                                    <p:set>
                                      <p:cBhvr>
                                        <p:cTn id="63" dur="1" fill="hold">
                                          <p:stCondLst>
                                            <p:cond delay="0"/>
                                          </p:stCondLst>
                                        </p:cTn>
                                        <p:tgtEl>
                                          <p:spTgt spid="42"/>
                                        </p:tgtEl>
                                        <p:attrNameLst>
                                          <p:attrName>style.visibility</p:attrName>
                                        </p:attrNameLst>
                                      </p:cBhvr>
                                      <p:to>
                                        <p:strVal val="visible"/>
                                      </p:to>
                                    </p:set>
                                    <p:animEffect transition="in" filter="fade">
                                      <p:cBhvr>
                                        <p:cTn id="6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29" grpId="0"/>
      <p:bldP spid="30" grpId="0"/>
      <p:bldP spid="31" grpId="0"/>
      <p:bldP spid="32" grpId="0"/>
      <p:bldP spid="33" grpId="0"/>
      <p:bldP spid="34"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912</TotalTime>
  <Words>450</Words>
  <Application>Microsoft Office PowerPoint</Application>
  <PresentationFormat>On-screen Show (4:3)</PresentationFormat>
  <Paragraphs>79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Georgia</vt:lpstr>
      <vt:lpstr>Trebuchet MS</vt:lpstr>
      <vt:lpstr>Slipstream</vt:lpstr>
      <vt:lpstr>Comparative Learning Gain</vt:lpstr>
      <vt:lpstr>The “Results Equation”</vt:lpstr>
      <vt:lpstr>The “Results Equation”</vt:lpstr>
      <vt:lpstr>“Learning Gain” in NAPLAN</vt:lpstr>
      <vt:lpstr>Comparative Learning Gain</vt:lpstr>
      <vt:lpstr>PowerPoint Presentation</vt:lpstr>
      <vt:lpstr>HSC CLG</vt:lpstr>
      <vt:lpstr>Ways of presenting CLG…</vt:lpstr>
      <vt:lpstr>Ways of presenting CLG…</vt:lpstr>
      <vt:lpstr>Comparative Learning Gain</vt:lpstr>
    </vt:vector>
  </TitlesOfParts>
  <Company>Catholic Education Parramatta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jdecourcy</dc:creator>
  <cp:lastModifiedBy>Sherman Mingo | Crazy Domains</cp:lastModifiedBy>
  <cp:revision>104</cp:revision>
  <dcterms:created xsi:type="dcterms:W3CDTF">2009-11-10T06:06:34Z</dcterms:created>
  <dcterms:modified xsi:type="dcterms:W3CDTF">2020-04-27T02:11:55Z</dcterms:modified>
</cp:coreProperties>
</file>