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sldIdLst>
    <p:sldId id="256" r:id="rId2"/>
    <p:sldId id="277" r:id="rId3"/>
    <p:sldId id="278" r:id="rId4"/>
    <p:sldId id="265" r:id="rId5"/>
    <p:sldId id="270" r:id="rId6"/>
    <p:sldId id="267" r:id="rId7"/>
    <p:sldId id="268" r:id="rId8"/>
    <p:sldId id="272" r:id="rId9"/>
    <p:sldId id="274" r:id="rId10"/>
    <p:sldId id="276"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91A7"/>
    <a:srgbClr val="FFFFFF"/>
    <a:srgbClr val="836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8B3BFB16-8667-4E58-91E6-F8FE56DA8AAE}" type="datetimeFigureOut">
              <a:rPr lang="en-US" smtClean="0"/>
              <a:pPr>
                <a:defRPr/>
              </a:pPr>
              <a:t>4/27/2020</a:t>
            </a:fld>
            <a:endParaRPr lang="en-AU"/>
          </a:p>
        </p:txBody>
      </p:sp>
      <p:sp>
        <p:nvSpPr>
          <p:cNvPr id="5" name="Footer Placeholder 4"/>
          <p:cNvSpPr>
            <a:spLocks noGrp="1"/>
          </p:cNvSpPr>
          <p:nvPr>
            <p:ph type="ftr" sz="quarter" idx="11"/>
          </p:nvPr>
        </p:nvSpPr>
        <p:spPr/>
        <p:txBody>
          <a:bodyPr/>
          <a:lstStyle/>
          <a:p>
            <a:pPr>
              <a:defRPr/>
            </a:pPr>
            <a:endParaRPr lang="en-AU"/>
          </a:p>
        </p:txBody>
      </p:sp>
      <p:sp>
        <p:nvSpPr>
          <p:cNvPr id="6" name="Slide Number Placeholder 5"/>
          <p:cNvSpPr>
            <a:spLocks noGrp="1"/>
          </p:cNvSpPr>
          <p:nvPr>
            <p:ph type="sldNum" sz="quarter" idx="12"/>
          </p:nvPr>
        </p:nvSpPr>
        <p:spPr/>
        <p:txBody>
          <a:bodyPr/>
          <a:lstStyle/>
          <a:p>
            <a:pPr>
              <a:defRPr/>
            </a:pPr>
            <a:fld id="{4FD75DE0-9AB7-4463-93AA-E5D1BE7D1971}" type="slidenum">
              <a:rPr lang="en-AU" smtClean="0"/>
              <a:pPr>
                <a:defRPr/>
              </a:pPr>
              <a:t>‹#›</a:t>
            </a:fld>
            <a:endParaRPr lang="en-A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7D9CE245-BC4E-4C1C-833C-36FD67DADC2C}" type="datetimeFigureOut">
              <a:rPr lang="en-US" smtClean="0"/>
              <a:pPr>
                <a:defRPr/>
              </a:pPr>
              <a:t>4/27/2020</a:t>
            </a:fld>
            <a:endParaRPr lang="en-AU"/>
          </a:p>
        </p:txBody>
      </p:sp>
      <p:sp>
        <p:nvSpPr>
          <p:cNvPr id="5" name="Footer Placeholder 4"/>
          <p:cNvSpPr>
            <a:spLocks noGrp="1"/>
          </p:cNvSpPr>
          <p:nvPr>
            <p:ph type="ftr" sz="quarter" idx="11"/>
          </p:nvPr>
        </p:nvSpPr>
        <p:spPr/>
        <p:txBody>
          <a:bodyPr/>
          <a:lstStyle/>
          <a:p>
            <a:pPr>
              <a:defRPr/>
            </a:pPr>
            <a:endParaRPr lang="en-AU"/>
          </a:p>
        </p:txBody>
      </p:sp>
      <p:sp>
        <p:nvSpPr>
          <p:cNvPr id="6" name="Slide Number Placeholder 5"/>
          <p:cNvSpPr>
            <a:spLocks noGrp="1"/>
          </p:cNvSpPr>
          <p:nvPr>
            <p:ph type="sldNum" sz="quarter" idx="12"/>
          </p:nvPr>
        </p:nvSpPr>
        <p:spPr/>
        <p:txBody>
          <a:bodyPr/>
          <a:lstStyle/>
          <a:p>
            <a:pPr>
              <a:defRPr/>
            </a:pPr>
            <a:fld id="{ED8CDEC8-F1DC-4588-9AC3-39D85D4EA17A}" type="slidenum">
              <a:rPr lang="en-AU" smtClean="0"/>
              <a:pPr>
                <a:defRPr/>
              </a:pPr>
              <a:t>‹#›</a:t>
            </a:fld>
            <a:endParaRPr lang="en-A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FEA68630-8AF7-4E93-A72B-7A58A0330096}" type="datetimeFigureOut">
              <a:rPr lang="en-US" smtClean="0"/>
              <a:pPr>
                <a:defRPr/>
              </a:pPr>
              <a:t>4/27/2020</a:t>
            </a:fld>
            <a:endParaRPr lang="en-AU"/>
          </a:p>
        </p:txBody>
      </p:sp>
      <p:sp>
        <p:nvSpPr>
          <p:cNvPr id="5" name="Footer Placeholder 4"/>
          <p:cNvSpPr>
            <a:spLocks noGrp="1"/>
          </p:cNvSpPr>
          <p:nvPr>
            <p:ph type="ftr" sz="quarter" idx="11"/>
          </p:nvPr>
        </p:nvSpPr>
        <p:spPr/>
        <p:txBody>
          <a:bodyPr/>
          <a:lstStyle/>
          <a:p>
            <a:pPr>
              <a:defRPr/>
            </a:pPr>
            <a:endParaRPr lang="en-AU"/>
          </a:p>
        </p:txBody>
      </p:sp>
      <p:sp>
        <p:nvSpPr>
          <p:cNvPr id="6" name="Slide Number Placeholder 5"/>
          <p:cNvSpPr>
            <a:spLocks noGrp="1"/>
          </p:cNvSpPr>
          <p:nvPr>
            <p:ph type="sldNum" sz="quarter" idx="12"/>
          </p:nvPr>
        </p:nvSpPr>
        <p:spPr/>
        <p:txBody>
          <a:bodyPr/>
          <a:lstStyle/>
          <a:p>
            <a:pPr>
              <a:defRPr/>
            </a:pPr>
            <a:fld id="{7786FC89-3770-456C-8C44-F2B7C80981B8}" type="slidenum">
              <a:rPr lang="en-AU" smtClean="0"/>
              <a:pPr>
                <a:defRPr/>
              </a:pPr>
              <a:t>‹#›</a:t>
            </a:fld>
            <a:endParaRPr lang="en-A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fld id="{FAF6CCFF-B8C9-406F-A564-DFEA9AA18F7F}" type="datetimeFigureOut">
              <a:rPr lang="en-US" smtClean="0"/>
              <a:pPr>
                <a:defRPr/>
              </a:pPr>
              <a:t>4/27/2020</a:t>
            </a:fld>
            <a:endParaRPr lang="en-AU"/>
          </a:p>
        </p:txBody>
      </p:sp>
      <p:sp>
        <p:nvSpPr>
          <p:cNvPr id="5" name="Footer Placeholder 4"/>
          <p:cNvSpPr>
            <a:spLocks noGrp="1"/>
          </p:cNvSpPr>
          <p:nvPr>
            <p:ph type="ftr" sz="quarter" idx="11"/>
          </p:nvPr>
        </p:nvSpPr>
        <p:spPr/>
        <p:txBody>
          <a:bodyPr/>
          <a:lstStyle/>
          <a:p>
            <a:pPr>
              <a:defRPr/>
            </a:pPr>
            <a:endParaRPr lang="en-AU"/>
          </a:p>
        </p:txBody>
      </p:sp>
      <p:sp>
        <p:nvSpPr>
          <p:cNvPr id="6" name="Slide Number Placeholder 5"/>
          <p:cNvSpPr>
            <a:spLocks noGrp="1"/>
          </p:cNvSpPr>
          <p:nvPr>
            <p:ph type="sldNum" sz="quarter" idx="12"/>
          </p:nvPr>
        </p:nvSpPr>
        <p:spPr/>
        <p:txBody>
          <a:bodyPr/>
          <a:lstStyle/>
          <a:p>
            <a:pPr>
              <a:defRPr/>
            </a:pPr>
            <a:fld id="{EABF38E1-31B2-4CB4-BE76-C5FE492D6BA2}" type="slidenum">
              <a:rPr lang="en-AU" smtClean="0"/>
              <a:pPr>
                <a:defRPr/>
              </a:pPr>
              <a:t>‹#›</a:t>
            </a:fld>
            <a:endParaRPr lang="en-AU"/>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7C45C692-DF5C-45EE-A58B-8F1C16C8F9F1}" type="datetimeFigureOut">
              <a:rPr lang="en-US" smtClean="0"/>
              <a:pPr>
                <a:defRPr/>
              </a:pPr>
              <a:t>4/27/2020</a:t>
            </a:fld>
            <a:endParaRPr lang="en-AU"/>
          </a:p>
        </p:txBody>
      </p:sp>
      <p:sp>
        <p:nvSpPr>
          <p:cNvPr id="5" name="Footer Placeholder 4"/>
          <p:cNvSpPr>
            <a:spLocks noGrp="1"/>
          </p:cNvSpPr>
          <p:nvPr>
            <p:ph type="ftr" sz="quarter" idx="11"/>
          </p:nvPr>
        </p:nvSpPr>
        <p:spPr/>
        <p:txBody>
          <a:bodyPr/>
          <a:lstStyle/>
          <a:p>
            <a:pPr>
              <a:defRPr/>
            </a:pPr>
            <a:endParaRPr lang="en-AU"/>
          </a:p>
        </p:txBody>
      </p:sp>
      <p:sp>
        <p:nvSpPr>
          <p:cNvPr id="6" name="Slide Number Placeholder 5"/>
          <p:cNvSpPr>
            <a:spLocks noGrp="1"/>
          </p:cNvSpPr>
          <p:nvPr>
            <p:ph type="sldNum" sz="quarter" idx="12"/>
          </p:nvPr>
        </p:nvSpPr>
        <p:spPr/>
        <p:txBody>
          <a:bodyPr/>
          <a:lstStyle/>
          <a:p>
            <a:pPr>
              <a:defRPr/>
            </a:pPr>
            <a:fld id="{8D0FCA34-242B-4579-95D9-AE48B78E5AA4}" type="slidenum">
              <a:rPr lang="en-AU" smtClean="0"/>
              <a:pPr>
                <a:defRPr/>
              </a:pPr>
              <a:t>‹#›</a:t>
            </a:fld>
            <a:endParaRPr lang="en-A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fld id="{7F6C1E47-E901-4877-8EC0-8A43EA228E79}" type="datetimeFigureOut">
              <a:rPr lang="en-US" smtClean="0"/>
              <a:pPr>
                <a:defRPr/>
              </a:pPr>
              <a:t>4/27/2020</a:t>
            </a:fld>
            <a:endParaRPr lang="en-AU"/>
          </a:p>
        </p:txBody>
      </p:sp>
      <p:sp>
        <p:nvSpPr>
          <p:cNvPr id="6" name="Footer Placeholder 5"/>
          <p:cNvSpPr>
            <a:spLocks noGrp="1"/>
          </p:cNvSpPr>
          <p:nvPr>
            <p:ph type="ftr" sz="quarter" idx="11"/>
          </p:nvPr>
        </p:nvSpPr>
        <p:spPr/>
        <p:txBody>
          <a:bodyPr/>
          <a:lstStyle/>
          <a:p>
            <a:pPr>
              <a:defRPr/>
            </a:pPr>
            <a:endParaRPr lang="en-AU"/>
          </a:p>
        </p:txBody>
      </p:sp>
      <p:sp>
        <p:nvSpPr>
          <p:cNvPr id="7" name="Slide Number Placeholder 6"/>
          <p:cNvSpPr>
            <a:spLocks noGrp="1"/>
          </p:cNvSpPr>
          <p:nvPr>
            <p:ph type="sldNum" sz="quarter" idx="12"/>
          </p:nvPr>
        </p:nvSpPr>
        <p:spPr/>
        <p:txBody>
          <a:bodyPr/>
          <a:lstStyle/>
          <a:p>
            <a:pPr>
              <a:defRPr/>
            </a:pPr>
            <a:fld id="{8555FBF9-2E85-40BB-8C85-E1FE2E80C0E2}" type="slidenum">
              <a:rPr lang="en-AU" smtClean="0"/>
              <a:pPr>
                <a:defRPr/>
              </a:pPr>
              <a:t>‹#›</a:t>
            </a:fld>
            <a:endParaRPr lang="en-AU"/>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FE74FA79-EE3E-44A6-8324-F15647F21AD1}" type="datetimeFigureOut">
              <a:rPr lang="en-US" smtClean="0"/>
              <a:pPr>
                <a:defRPr/>
              </a:pPr>
              <a:t>4/27/2020</a:t>
            </a:fld>
            <a:endParaRPr lang="en-AU"/>
          </a:p>
        </p:txBody>
      </p:sp>
      <p:sp>
        <p:nvSpPr>
          <p:cNvPr id="8" name="Footer Placeholder 7"/>
          <p:cNvSpPr>
            <a:spLocks noGrp="1"/>
          </p:cNvSpPr>
          <p:nvPr>
            <p:ph type="ftr" sz="quarter" idx="11"/>
          </p:nvPr>
        </p:nvSpPr>
        <p:spPr/>
        <p:txBody>
          <a:bodyPr/>
          <a:lstStyle/>
          <a:p>
            <a:pPr>
              <a:defRPr/>
            </a:pPr>
            <a:endParaRPr lang="en-AU"/>
          </a:p>
        </p:txBody>
      </p:sp>
      <p:sp>
        <p:nvSpPr>
          <p:cNvPr id="9" name="Slide Number Placeholder 8"/>
          <p:cNvSpPr>
            <a:spLocks noGrp="1"/>
          </p:cNvSpPr>
          <p:nvPr>
            <p:ph type="sldNum" sz="quarter" idx="12"/>
          </p:nvPr>
        </p:nvSpPr>
        <p:spPr/>
        <p:txBody>
          <a:bodyPr/>
          <a:lstStyle/>
          <a:p>
            <a:pPr>
              <a:defRPr/>
            </a:pPr>
            <a:fld id="{D282E8B5-7330-4C13-8148-B34689B18FC4}" type="slidenum">
              <a:rPr lang="en-AU" smtClean="0"/>
              <a:pPr>
                <a:defRPr/>
              </a:pPr>
              <a:t>‹#›</a:t>
            </a:fld>
            <a:endParaRPr lang="en-AU"/>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7EEFFF43-848F-4934-92BF-4F17488E2007}" type="datetimeFigureOut">
              <a:rPr lang="en-US" smtClean="0"/>
              <a:pPr>
                <a:defRPr/>
              </a:pPr>
              <a:t>4/27/2020</a:t>
            </a:fld>
            <a:endParaRPr lang="en-AU"/>
          </a:p>
        </p:txBody>
      </p:sp>
      <p:sp>
        <p:nvSpPr>
          <p:cNvPr id="4" name="Footer Placeholder 3"/>
          <p:cNvSpPr>
            <a:spLocks noGrp="1"/>
          </p:cNvSpPr>
          <p:nvPr>
            <p:ph type="ftr" sz="quarter" idx="11"/>
          </p:nvPr>
        </p:nvSpPr>
        <p:spPr/>
        <p:txBody>
          <a:bodyPr/>
          <a:lstStyle/>
          <a:p>
            <a:pPr>
              <a:defRPr/>
            </a:pPr>
            <a:endParaRPr lang="en-AU"/>
          </a:p>
        </p:txBody>
      </p:sp>
      <p:sp>
        <p:nvSpPr>
          <p:cNvPr id="5" name="Slide Number Placeholder 4"/>
          <p:cNvSpPr>
            <a:spLocks noGrp="1"/>
          </p:cNvSpPr>
          <p:nvPr>
            <p:ph type="sldNum" sz="quarter" idx="12"/>
          </p:nvPr>
        </p:nvSpPr>
        <p:spPr/>
        <p:txBody>
          <a:bodyPr/>
          <a:lstStyle/>
          <a:p>
            <a:pPr>
              <a:defRPr/>
            </a:pPr>
            <a:fld id="{E41DDD11-40AA-464D-BB58-35D66AC0E315}" type="slidenum">
              <a:rPr lang="en-AU" smtClean="0"/>
              <a:pPr>
                <a:defRPr/>
              </a:pPr>
              <a:t>‹#›</a:t>
            </a:fld>
            <a:endParaRPr lang="en-A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6655501F-E40F-4A49-A338-7A126484FAC6}" type="datetimeFigureOut">
              <a:rPr lang="en-US" smtClean="0"/>
              <a:pPr>
                <a:defRPr/>
              </a:pPr>
              <a:t>4/27/2020</a:t>
            </a:fld>
            <a:endParaRPr lang="en-AU"/>
          </a:p>
        </p:txBody>
      </p:sp>
      <p:sp>
        <p:nvSpPr>
          <p:cNvPr id="3" name="Footer Placeholder 2"/>
          <p:cNvSpPr>
            <a:spLocks noGrp="1"/>
          </p:cNvSpPr>
          <p:nvPr>
            <p:ph type="ftr" sz="quarter" idx="11"/>
          </p:nvPr>
        </p:nvSpPr>
        <p:spPr/>
        <p:txBody>
          <a:bodyPr/>
          <a:lstStyle/>
          <a:p>
            <a:pPr>
              <a:defRPr/>
            </a:pPr>
            <a:endParaRPr lang="en-AU"/>
          </a:p>
        </p:txBody>
      </p:sp>
      <p:sp>
        <p:nvSpPr>
          <p:cNvPr id="4" name="Slide Number Placeholder 3"/>
          <p:cNvSpPr>
            <a:spLocks noGrp="1"/>
          </p:cNvSpPr>
          <p:nvPr>
            <p:ph type="sldNum" sz="quarter" idx="12"/>
          </p:nvPr>
        </p:nvSpPr>
        <p:spPr/>
        <p:txBody>
          <a:bodyPr/>
          <a:lstStyle/>
          <a:p>
            <a:pPr>
              <a:defRPr/>
            </a:pPr>
            <a:fld id="{AAFDC013-AA0C-4D8A-B045-E3F3C2FEF603}" type="slidenum">
              <a:rPr lang="en-AU" smtClean="0"/>
              <a:pPr>
                <a:defRPr/>
              </a:pPr>
              <a:t>‹#›</a:t>
            </a:fld>
            <a:endParaRPr lang="en-A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5AB88545-8DE6-45B9-AF7F-B360754E2639}" type="datetimeFigureOut">
              <a:rPr lang="en-US" smtClean="0"/>
              <a:pPr>
                <a:defRPr/>
              </a:pPr>
              <a:t>4/27/2020</a:t>
            </a:fld>
            <a:endParaRPr lang="en-AU"/>
          </a:p>
        </p:txBody>
      </p:sp>
      <p:sp>
        <p:nvSpPr>
          <p:cNvPr id="6" name="Footer Placeholder 5"/>
          <p:cNvSpPr>
            <a:spLocks noGrp="1"/>
          </p:cNvSpPr>
          <p:nvPr>
            <p:ph type="ftr" sz="quarter" idx="11"/>
          </p:nvPr>
        </p:nvSpPr>
        <p:spPr/>
        <p:txBody>
          <a:bodyPr/>
          <a:lstStyle/>
          <a:p>
            <a:pPr>
              <a:defRPr/>
            </a:pPr>
            <a:endParaRPr lang="en-AU"/>
          </a:p>
        </p:txBody>
      </p:sp>
      <p:sp>
        <p:nvSpPr>
          <p:cNvPr id="7" name="Slide Number Placeholder 6"/>
          <p:cNvSpPr>
            <a:spLocks noGrp="1"/>
          </p:cNvSpPr>
          <p:nvPr>
            <p:ph type="sldNum" sz="quarter" idx="12"/>
          </p:nvPr>
        </p:nvSpPr>
        <p:spPr/>
        <p:txBody>
          <a:bodyPr/>
          <a:lstStyle/>
          <a:p>
            <a:pPr>
              <a:defRPr/>
            </a:pPr>
            <a:fld id="{C5CBDE0B-1949-489B-A162-B306CEE8949E}" type="slidenum">
              <a:rPr lang="en-AU" smtClean="0"/>
              <a:pPr>
                <a:defRPr/>
              </a:pPr>
              <a:t>‹#›</a:t>
            </a:fld>
            <a:endParaRPr lang="en-A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68DA0CB1-BA83-4B54-8424-5DB422906537}" type="datetimeFigureOut">
              <a:rPr lang="en-US" smtClean="0"/>
              <a:pPr>
                <a:defRPr/>
              </a:pPr>
              <a:t>4/27/2020</a:t>
            </a:fld>
            <a:endParaRPr lang="en-AU"/>
          </a:p>
        </p:txBody>
      </p:sp>
      <p:sp>
        <p:nvSpPr>
          <p:cNvPr id="6" name="Footer Placeholder 5"/>
          <p:cNvSpPr>
            <a:spLocks noGrp="1"/>
          </p:cNvSpPr>
          <p:nvPr>
            <p:ph type="ftr" sz="quarter" idx="11"/>
          </p:nvPr>
        </p:nvSpPr>
        <p:spPr/>
        <p:txBody>
          <a:bodyPr/>
          <a:lstStyle/>
          <a:p>
            <a:pPr>
              <a:defRPr/>
            </a:pPr>
            <a:endParaRPr lang="en-AU"/>
          </a:p>
        </p:txBody>
      </p:sp>
      <p:sp>
        <p:nvSpPr>
          <p:cNvPr id="7" name="Slide Number Placeholder 6"/>
          <p:cNvSpPr>
            <a:spLocks noGrp="1"/>
          </p:cNvSpPr>
          <p:nvPr>
            <p:ph type="sldNum" sz="quarter" idx="12"/>
          </p:nvPr>
        </p:nvSpPr>
        <p:spPr/>
        <p:txBody>
          <a:bodyPr/>
          <a:lstStyle/>
          <a:p>
            <a:pPr>
              <a:defRPr/>
            </a:pPr>
            <a:fld id="{223EF1B1-9B24-4701-AA15-9EA8459208A8}" type="slidenum">
              <a:rPr lang="en-AU" smtClean="0"/>
              <a:pPr>
                <a:defRPr/>
              </a:pPr>
              <a:t>‹#›</a:t>
            </a:fld>
            <a:endParaRPr lang="en-A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pPr>
              <a:defRPr/>
            </a:pPr>
            <a:fld id="{C0918064-7556-4B1F-A892-649B5D8DF5F9}" type="datetimeFigureOut">
              <a:rPr lang="en-US" smtClean="0"/>
              <a:pPr>
                <a:defRPr/>
              </a:pPr>
              <a:t>4/27/2020</a:t>
            </a:fld>
            <a:endParaRPr lang="en-A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pPr>
              <a:defRPr/>
            </a:pPr>
            <a:endParaRPr lang="en-A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pPr>
              <a:defRPr/>
            </a:pPr>
            <a:fld id="{7FA9A639-CE75-4D94-A453-C750FC0200CA}" type="slidenum">
              <a:rPr lang="en-AU" smtClean="0"/>
              <a:pPr>
                <a:defRPr/>
              </a:pPr>
              <a:t>‹#›</a:t>
            </a:fld>
            <a:endParaRPr lang="en-AU"/>
          </a:p>
        </p:txBody>
      </p:sp>
    </p:spTree>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r>
              <a:rPr lang="en-AU" dirty="0" smtClean="0"/>
              <a:t>Unlocking the power of data</a:t>
            </a:r>
          </a:p>
        </p:txBody>
      </p:sp>
      <p:sp>
        <p:nvSpPr>
          <p:cNvPr id="2050" name="Title 1"/>
          <p:cNvSpPr>
            <a:spLocks noGrp="1"/>
          </p:cNvSpPr>
          <p:nvPr>
            <p:ph type="ctrTitle"/>
          </p:nvPr>
        </p:nvSpPr>
        <p:spPr/>
        <p:txBody>
          <a:bodyPr/>
          <a:lstStyle/>
          <a:p>
            <a:pPr fontAlgn="auto">
              <a:spcAft>
                <a:spcPts val="0"/>
              </a:spcAft>
              <a:defRPr/>
            </a:pPr>
            <a:r>
              <a:rPr lang="en-AU" dirty="0" smtClean="0">
                <a:solidFill>
                  <a:schemeClr val="tx2">
                    <a:satMod val="130000"/>
                  </a:schemeClr>
                </a:solidFill>
              </a:rPr>
              <a:t>Comparative Learning Gain</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8344" y="6083329"/>
            <a:ext cx="1441248" cy="77467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5373216"/>
            <a:ext cx="8126288" cy="1143000"/>
          </a:xfrm>
        </p:spPr>
        <p:txBody>
          <a:bodyPr/>
          <a:lstStyle/>
          <a:p>
            <a:r>
              <a:rPr lang="en-AU" dirty="0" smtClean="0"/>
              <a:t>Comparative Learning Gain</a:t>
            </a:r>
            <a:endParaRPr lang="en-AU" dirty="0"/>
          </a:p>
        </p:txBody>
      </p:sp>
      <p:sp>
        <p:nvSpPr>
          <p:cNvPr id="5" name="Content Placeholder 4"/>
          <p:cNvSpPr>
            <a:spLocks noGrp="1"/>
          </p:cNvSpPr>
          <p:nvPr>
            <p:ph sz="quarter" idx="13"/>
          </p:nvPr>
        </p:nvSpPr>
        <p:spPr>
          <a:xfrm>
            <a:off x="395536" y="548680"/>
            <a:ext cx="8208912" cy="4752528"/>
          </a:xfrm>
        </p:spPr>
        <p:txBody>
          <a:bodyPr>
            <a:normAutofit/>
          </a:bodyPr>
          <a:lstStyle/>
          <a:p>
            <a:pPr>
              <a:spcAft>
                <a:spcPts val="1800"/>
              </a:spcAft>
            </a:pPr>
            <a:r>
              <a:rPr lang="en-AU" sz="2400" dirty="0" smtClean="0"/>
              <a:t>CLG:</a:t>
            </a:r>
          </a:p>
          <a:p>
            <a:pPr lvl="1">
              <a:spcAft>
                <a:spcPts val="1800"/>
              </a:spcAft>
            </a:pPr>
            <a:r>
              <a:rPr lang="en-AU" sz="2400" dirty="0" smtClean="0"/>
              <a:t>puts </a:t>
            </a:r>
            <a:r>
              <a:rPr lang="en-AU" sz="2400" dirty="0"/>
              <a:t>the achievement result </a:t>
            </a:r>
            <a:r>
              <a:rPr lang="en-AU" sz="2400" dirty="0" smtClean="0"/>
              <a:t>in a context (students who started at the same point)</a:t>
            </a:r>
          </a:p>
          <a:p>
            <a:pPr lvl="1">
              <a:spcAft>
                <a:spcPts val="1800"/>
              </a:spcAft>
            </a:pPr>
            <a:r>
              <a:rPr lang="en-AU" sz="2400" dirty="0"/>
              <a:t>g</a:t>
            </a:r>
            <a:r>
              <a:rPr lang="en-AU" sz="2400" dirty="0" smtClean="0"/>
              <a:t>ives an indicator closely tied to a construct we are very interested in (quality of teaching)</a:t>
            </a:r>
          </a:p>
          <a:p>
            <a:pPr lvl="1">
              <a:spcAft>
                <a:spcPts val="1800"/>
              </a:spcAft>
            </a:pPr>
            <a:r>
              <a:rPr lang="en-AU" sz="2400" dirty="0"/>
              <a:t>c</a:t>
            </a:r>
            <a:r>
              <a:rPr lang="en-AU" sz="2400" dirty="0" smtClean="0"/>
              <a:t>an be represented graphically in a way that is reasonably straightforward to interpret</a:t>
            </a:r>
          </a:p>
          <a:p>
            <a:pPr lvl="1">
              <a:spcAft>
                <a:spcPts val="1800"/>
              </a:spcAft>
            </a:pPr>
            <a:r>
              <a:rPr lang="en-AU" sz="2400" dirty="0"/>
              <a:t>l</a:t>
            </a:r>
            <a:r>
              <a:rPr lang="en-AU" sz="2400" dirty="0" smtClean="0"/>
              <a:t>eads people away from judgements and excuses to inquiry into pedagogy</a:t>
            </a:r>
            <a:endParaRPr lang="en-AU" sz="2400" dirty="0"/>
          </a:p>
        </p:txBody>
      </p:sp>
    </p:spTree>
    <p:extLst>
      <p:ext uri="{BB962C8B-B14F-4D97-AF65-F5344CB8AC3E}">
        <p14:creationId xmlns:p14="http://schemas.microsoft.com/office/powerpoint/2010/main" val="1706934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5733256"/>
            <a:ext cx="7592631" cy="864096"/>
          </a:xfrm>
        </p:spPr>
        <p:txBody>
          <a:bodyPr/>
          <a:lstStyle/>
          <a:p>
            <a:r>
              <a:rPr lang="en-AU" dirty="0" smtClean="0"/>
              <a:t>The “Results Equation”</a:t>
            </a:r>
            <a:endParaRPr lang="en-AU" dirty="0"/>
          </a:p>
        </p:txBody>
      </p:sp>
      <p:sp>
        <p:nvSpPr>
          <p:cNvPr id="7" name="TextBox 6"/>
          <p:cNvSpPr txBox="1"/>
          <p:nvPr/>
        </p:nvSpPr>
        <p:spPr>
          <a:xfrm>
            <a:off x="2051720" y="2738574"/>
            <a:ext cx="1058303" cy="461665"/>
          </a:xfrm>
          <a:prstGeom prst="rect">
            <a:avLst/>
          </a:prstGeom>
          <a:noFill/>
          <a:ln w="28575">
            <a:solidFill>
              <a:srgbClr val="0070C0"/>
            </a:solidFill>
          </a:ln>
        </p:spPr>
        <p:txBody>
          <a:bodyPr wrap="none" rtlCol="0">
            <a:spAutoFit/>
          </a:bodyPr>
          <a:lstStyle/>
          <a:p>
            <a:r>
              <a:rPr lang="en-AU" sz="2400" dirty="0" smtClean="0">
                <a:latin typeface="+mn-lt"/>
              </a:rPr>
              <a:t>Result</a:t>
            </a:r>
            <a:endParaRPr lang="en-AU" sz="2400" dirty="0">
              <a:latin typeface="+mn-lt"/>
            </a:endParaRPr>
          </a:p>
        </p:txBody>
      </p:sp>
      <p:sp>
        <p:nvSpPr>
          <p:cNvPr id="8" name="TextBox 7"/>
          <p:cNvSpPr txBox="1"/>
          <p:nvPr/>
        </p:nvSpPr>
        <p:spPr>
          <a:xfrm>
            <a:off x="4139952" y="2738574"/>
            <a:ext cx="2076209" cy="461665"/>
          </a:xfrm>
          <a:prstGeom prst="rect">
            <a:avLst/>
          </a:prstGeom>
          <a:noFill/>
          <a:ln w="28575">
            <a:solidFill>
              <a:srgbClr val="0070C0"/>
            </a:solidFill>
          </a:ln>
        </p:spPr>
        <p:txBody>
          <a:bodyPr wrap="none" rtlCol="0">
            <a:spAutoFit/>
          </a:bodyPr>
          <a:lstStyle/>
          <a:p>
            <a:r>
              <a:rPr lang="en-AU" sz="2400" dirty="0" smtClean="0">
                <a:latin typeface="+mn-lt"/>
              </a:rPr>
              <a:t>Starting point</a:t>
            </a:r>
            <a:endParaRPr lang="en-AU" sz="2400" dirty="0">
              <a:latin typeface="+mn-lt"/>
            </a:endParaRPr>
          </a:p>
        </p:txBody>
      </p:sp>
      <p:sp>
        <p:nvSpPr>
          <p:cNvPr id="9" name="TextBox 8"/>
          <p:cNvSpPr txBox="1"/>
          <p:nvPr/>
        </p:nvSpPr>
        <p:spPr>
          <a:xfrm>
            <a:off x="6876256" y="2738574"/>
            <a:ext cx="1385316" cy="461665"/>
          </a:xfrm>
          <a:prstGeom prst="rect">
            <a:avLst/>
          </a:prstGeom>
          <a:noFill/>
          <a:ln w="28575">
            <a:solidFill>
              <a:srgbClr val="0070C0"/>
            </a:solidFill>
          </a:ln>
        </p:spPr>
        <p:txBody>
          <a:bodyPr wrap="none" rtlCol="0">
            <a:spAutoFit/>
          </a:bodyPr>
          <a:lstStyle/>
          <a:p>
            <a:r>
              <a:rPr lang="en-AU" sz="2400" dirty="0" smtClean="0">
                <a:latin typeface="+mn-lt"/>
              </a:rPr>
              <a:t>Learning</a:t>
            </a:r>
            <a:endParaRPr lang="en-AU" sz="2400" dirty="0">
              <a:latin typeface="+mn-lt"/>
            </a:endParaRPr>
          </a:p>
        </p:txBody>
      </p:sp>
      <p:sp>
        <p:nvSpPr>
          <p:cNvPr id="10" name="TextBox 9"/>
          <p:cNvSpPr txBox="1"/>
          <p:nvPr/>
        </p:nvSpPr>
        <p:spPr>
          <a:xfrm>
            <a:off x="3479857" y="2784740"/>
            <a:ext cx="319318" cy="369332"/>
          </a:xfrm>
          <a:prstGeom prst="rect">
            <a:avLst/>
          </a:prstGeom>
          <a:noFill/>
        </p:spPr>
        <p:txBody>
          <a:bodyPr wrap="none" rtlCol="0">
            <a:spAutoFit/>
          </a:bodyPr>
          <a:lstStyle/>
          <a:p>
            <a:r>
              <a:rPr lang="en-AU" dirty="0" smtClean="0"/>
              <a:t>=</a:t>
            </a:r>
            <a:endParaRPr lang="en-AU" dirty="0"/>
          </a:p>
        </p:txBody>
      </p:sp>
      <p:sp>
        <p:nvSpPr>
          <p:cNvPr id="11" name="TextBox 10"/>
          <p:cNvSpPr txBox="1"/>
          <p:nvPr/>
        </p:nvSpPr>
        <p:spPr>
          <a:xfrm>
            <a:off x="6367113" y="2784740"/>
            <a:ext cx="319318" cy="369332"/>
          </a:xfrm>
          <a:prstGeom prst="rect">
            <a:avLst/>
          </a:prstGeom>
          <a:noFill/>
        </p:spPr>
        <p:txBody>
          <a:bodyPr wrap="none" rtlCol="0">
            <a:spAutoFit/>
          </a:bodyPr>
          <a:lstStyle/>
          <a:p>
            <a:r>
              <a:rPr lang="en-AU" dirty="0"/>
              <a:t>+</a:t>
            </a:r>
          </a:p>
        </p:txBody>
      </p:sp>
      <p:sp>
        <p:nvSpPr>
          <p:cNvPr id="12" name="Rounded Rectangle 11"/>
          <p:cNvSpPr/>
          <p:nvPr/>
        </p:nvSpPr>
        <p:spPr>
          <a:xfrm>
            <a:off x="1331640" y="1772816"/>
            <a:ext cx="144016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HSC mark in Modern History</a:t>
            </a:r>
            <a:endParaRPr lang="en-AU" dirty="0"/>
          </a:p>
        </p:txBody>
      </p:sp>
      <p:sp>
        <p:nvSpPr>
          <p:cNvPr id="13" name="Rounded Rectangle 12"/>
          <p:cNvSpPr/>
          <p:nvPr/>
        </p:nvSpPr>
        <p:spPr>
          <a:xfrm>
            <a:off x="4067944" y="1772816"/>
            <a:ext cx="144016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What the student began with</a:t>
            </a:r>
            <a:endParaRPr lang="en-AU" dirty="0"/>
          </a:p>
        </p:txBody>
      </p:sp>
      <p:sp>
        <p:nvSpPr>
          <p:cNvPr id="14" name="Rounded Rectangle 13"/>
          <p:cNvSpPr/>
          <p:nvPr/>
        </p:nvSpPr>
        <p:spPr>
          <a:xfrm>
            <a:off x="6526772" y="1772816"/>
            <a:ext cx="144016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What s/he learned</a:t>
            </a:r>
            <a:endParaRPr lang="en-AU" dirty="0"/>
          </a:p>
        </p:txBody>
      </p:sp>
      <p:sp>
        <p:nvSpPr>
          <p:cNvPr id="15" name="Rounded Rectangle 14"/>
          <p:cNvSpPr/>
          <p:nvPr/>
        </p:nvSpPr>
        <p:spPr>
          <a:xfrm>
            <a:off x="1187624" y="807058"/>
            <a:ext cx="1440160" cy="9144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AU" dirty="0" smtClean="0"/>
              <a:t>NAPLAN Y5 Numeracy</a:t>
            </a:r>
            <a:endParaRPr lang="en-AU" dirty="0"/>
          </a:p>
        </p:txBody>
      </p:sp>
      <p:sp>
        <p:nvSpPr>
          <p:cNvPr id="16" name="Rounded Rectangle 15"/>
          <p:cNvSpPr/>
          <p:nvPr/>
        </p:nvSpPr>
        <p:spPr>
          <a:xfrm>
            <a:off x="3923928" y="807250"/>
            <a:ext cx="1440160" cy="9144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AU" dirty="0" smtClean="0"/>
              <a:t>What the student began with</a:t>
            </a:r>
            <a:endParaRPr lang="en-AU" dirty="0"/>
          </a:p>
        </p:txBody>
      </p:sp>
      <p:sp>
        <p:nvSpPr>
          <p:cNvPr id="17" name="Rounded Rectangle 16"/>
          <p:cNvSpPr/>
          <p:nvPr/>
        </p:nvSpPr>
        <p:spPr>
          <a:xfrm>
            <a:off x="6335065" y="804520"/>
            <a:ext cx="1440160" cy="9144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AU" dirty="0" smtClean="0"/>
              <a:t>What s/he learned</a:t>
            </a:r>
            <a:endParaRPr lang="en-AU" dirty="0"/>
          </a:p>
        </p:txBody>
      </p:sp>
      <p:sp>
        <p:nvSpPr>
          <p:cNvPr id="18" name="TextBox 17"/>
          <p:cNvSpPr txBox="1"/>
          <p:nvPr/>
        </p:nvSpPr>
        <p:spPr>
          <a:xfrm>
            <a:off x="1446436" y="3765810"/>
            <a:ext cx="2292233" cy="923330"/>
          </a:xfrm>
          <a:prstGeom prst="rect">
            <a:avLst/>
          </a:prstGeom>
          <a:noFill/>
        </p:spPr>
        <p:txBody>
          <a:bodyPr wrap="square" rtlCol="0">
            <a:spAutoFit/>
          </a:bodyPr>
          <a:lstStyle/>
          <a:p>
            <a:r>
              <a:rPr lang="en-AU" dirty="0" smtClean="0"/>
              <a:t>There are only two ways to improve results:</a:t>
            </a:r>
            <a:endParaRPr lang="en-AU" dirty="0"/>
          </a:p>
        </p:txBody>
      </p:sp>
      <p:sp>
        <p:nvSpPr>
          <p:cNvPr id="19" name="TextBox 18"/>
          <p:cNvSpPr txBox="1"/>
          <p:nvPr/>
        </p:nvSpPr>
        <p:spPr>
          <a:xfrm>
            <a:off x="3938071" y="3765810"/>
            <a:ext cx="2292233" cy="923330"/>
          </a:xfrm>
          <a:prstGeom prst="rect">
            <a:avLst/>
          </a:prstGeom>
          <a:noFill/>
        </p:spPr>
        <p:txBody>
          <a:bodyPr wrap="square" rtlCol="0">
            <a:spAutoFit/>
          </a:bodyPr>
          <a:lstStyle/>
          <a:p>
            <a:r>
              <a:rPr lang="en-AU" dirty="0" smtClean="0"/>
              <a:t>You either select students at a higher starting point…</a:t>
            </a:r>
            <a:endParaRPr lang="en-AU" dirty="0"/>
          </a:p>
        </p:txBody>
      </p:sp>
      <p:sp>
        <p:nvSpPr>
          <p:cNvPr id="20" name="TextBox 19"/>
          <p:cNvSpPr txBox="1"/>
          <p:nvPr/>
        </p:nvSpPr>
        <p:spPr>
          <a:xfrm>
            <a:off x="6629109" y="3765810"/>
            <a:ext cx="2263372" cy="923330"/>
          </a:xfrm>
          <a:prstGeom prst="rect">
            <a:avLst/>
          </a:prstGeom>
          <a:noFill/>
        </p:spPr>
        <p:txBody>
          <a:bodyPr wrap="square" rtlCol="0">
            <a:spAutoFit/>
          </a:bodyPr>
          <a:lstStyle/>
          <a:p>
            <a:r>
              <a:rPr lang="en-AU" dirty="0" smtClean="0"/>
              <a:t>… or you get the students you have to learn more.</a:t>
            </a:r>
            <a:endParaRPr lang="en-AU" dirty="0"/>
          </a:p>
        </p:txBody>
      </p:sp>
      <p:cxnSp>
        <p:nvCxnSpPr>
          <p:cNvPr id="22" name="Straight Connector 21"/>
          <p:cNvCxnSpPr/>
          <p:nvPr/>
        </p:nvCxnSpPr>
        <p:spPr>
          <a:xfrm flipH="1">
            <a:off x="2339752" y="3297763"/>
            <a:ext cx="241119" cy="563285"/>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a:off x="4849145" y="3252929"/>
            <a:ext cx="241119" cy="563285"/>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a:off x="7340780" y="3265040"/>
            <a:ext cx="241119" cy="56328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5749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childTnLst>
                          </p:cTn>
                        </p:par>
                        <p:par>
                          <p:cTn id="29" fill="hold">
                            <p:stCondLst>
                              <p:cond delay="500"/>
                            </p:stCondLst>
                            <p:childTnLst>
                              <p:par>
                                <p:cTn id="30" presetID="10" presetClass="entr" presetSubtype="0" fill="hold" grpId="0" nodeType="after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par>
                          <p:cTn id="33" fill="hold">
                            <p:stCondLst>
                              <p:cond delay="1000"/>
                            </p:stCondLst>
                            <p:childTnLst>
                              <p:par>
                                <p:cTn id="34" presetID="10" presetClass="entr" presetSubtype="0" fill="hold" grpId="0" nodeType="after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5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fade">
                                      <p:cBhvr>
                                        <p:cTn id="41" dur="500"/>
                                        <p:tgtEl>
                                          <p:spTgt spid="15"/>
                                        </p:tgtEl>
                                      </p:cBhvr>
                                    </p:animEffect>
                                  </p:childTnLst>
                                </p:cTn>
                              </p:par>
                            </p:childTnLst>
                          </p:cTn>
                        </p:par>
                        <p:par>
                          <p:cTn id="42" fill="hold">
                            <p:stCondLst>
                              <p:cond delay="500"/>
                            </p:stCondLst>
                            <p:childTnLst>
                              <p:par>
                                <p:cTn id="43" presetID="10" presetClass="entr" presetSubtype="0" fill="hold" grpId="0" nodeType="after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fade">
                                      <p:cBhvr>
                                        <p:cTn id="45" dur="500"/>
                                        <p:tgtEl>
                                          <p:spTgt spid="16"/>
                                        </p:tgtEl>
                                      </p:cBhvr>
                                    </p:animEffect>
                                  </p:childTnLst>
                                </p:cTn>
                              </p:par>
                            </p:childTnLst>
                          </p:cTn>
                        </p:par>
                        <p:par>
                          <p:cTn id="46" fill="hold">
                            <p:stCondLst>
                              <p:cond delay="1000"/>
                            </p:stCondLst>
                            <p:childTnLst>
                              <p:par>
                                <p:cTn id="47" presetID="10" presetClass="entr" presetSubtype="0" fill="hold" grpId="0" nodeType="after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fade">
                                      <p:cBhvr>
                                        <p:cTn id="49" dur="500"/>
                                        <p:tgtEl>
                                          <p:spTgt spid="17"/>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18"/>
                                        </p:tgtEl>
                                        <p:attrNameLst>
                                          <p:attrName>style.visibility</p:attrName>
                                        </p:attrNameLst>
                                      </p:cBhvr>
                                      <p:to>
                                        <p:strVal val="visible"/>
                                      </p:to>
                                    </p:set>
                                    <p:animEffect transition="in" filter="fade">
                                      <p:cBhvr>
                                        <p:cTn id="54" dur="500"/>
                                        <p:tgtEl>
                                          <p:spTgt spid="18"/>
                                        </p:tgtEl>
                                      </p:cBhvr>
                                    </p:animEffect>
                                  </p:childTnLst>
                                </p:cTn>
                              </p:par>
                            </p:childTnLst>
                          </p:cTn>
                        </p:par>
                        <p:par>
                          <p:cTn id="55" fill="hold">
                            <p:stCondLst>
                              <p:cond delay="500"/>
                            </p:stCondLst>
                            <p:childTnLst>
                              <p:par>
                                <p:cTn id="56" presetID="10" presetClass="entr" presetSubtype="0" fill="hold" nodeType="afterEffect">
                                  <p:stCondLst>
                                    <p:cond delay="0"/>
                                  </p:stCondLst>
                                  <p:childTnLst>
                                    <p:set>
                                      <p:cBhvr>
                                        <p:cTn id="57" dur="1" fill="hold">
                                          <p:stCondLst>
                                            <p:cond delay="0"/>
                                          </p:stCondLst>
                                        </p:cTn>
                                        <p:tgtEl>
                                          <p:spTgt spid="22"/>
                                        </p:tgtEl>
                                        <p:attrNameLst>
                                          <p:attrName>style.visibility</p:attrName>
                                        </p:attrNameLst>
                                      </p:cBhvr>
                                      <p:to>
                                        <p:strVal val="visible"/>
                                      </p:to>
                                    </p:set>
                                    <p:animEffect transition="in" filter="fade">
                                      <p:cBhvr>
                                        <p:cTn id="58" dur="500"/>
                                        <p:tgtEl>
                                          <p:spTgt spid="22"/>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19"/>
                                        </p:tgtEl>
                                        <p:attrNameLst>
                                          <p:attrName>style.visibility</p:attrName>
                                        </p:attrNameLst>
                                      </p:cBhvr>
                                      <p:to>
                                        <p:strVal val="visible"/>
                                      </p:to>
                                    </p:set>
                                    <p:animEffect transition="in" filter="fade">
                                      <p:cBhvr>
                                        <p:cTn id="63" dur="500"/>
                                        <p:tgtEl>
                                          <p:spTgt spid="19"/>
                                        </p:tgtEl>
                                      </p:cBhvr>
                                    </p:animEffect>
                                  </p:childTnLst>
                                </p:cTn>
                              </p:par>
                            </p:childTnLst>
                          </p:cTn>
                        </p:par>
                        <p:par>
                          <p:cTn id="64" fill="hold">
                            <p:stCondLst>
                              <p:cond delay="500"/>
                            </p:stCondLst>
                            <p:childTnLst>
                              <p:par>
                                <p:cTn id="65" presetID="10" presetClass="entr" presetSubtype="0" fill="hold" nodeType="afterEffect">
                                  <p:stCondLst>
                                    <p:cond delay="0"/>
                                  </p:stCondLst>
                                  <p:childTnLst>
                                    <p:set>
                                      <p:cBhvr>
                                        <p:cTn id="66" dur="1" fill="hold">
                                          <p:stCondLst>
                                            <p:cond delay="0"/>
                                          </p:stCondLst>
                                        </p:cTn>
                                        <p:tgtEl>
                                          <p:spTgt spid="23"/>
                                        </p:tgtEl>
                                        <p:attrNameLst>
                                          <p:attrName>style.visibility</p:attrName>
                                        </p:attrNameLst>
                                      </p:cBhvr>
                                      <p:to>
                                        <p:strVal val="visible"/>
                                      </p:to>
                                    </p:set>
                                    <p:animEffect transition="in" filter="fade">
                                      <p:cBhvr>
                                        <p:cTn id="67" dur="500"/>
                                        <p:tgtEl>
                                          <p:spTgt spid="23"/>
                                        </p:tgtEl>
                                      </p:cBhvr>
                                    </p:animEffect>
                                  </p:childTnLst>
                                </p:cTn>
                              </p:par>
                            </p:childTnLst>
                          </p:cTn>
                        </p:par>
                        <p:par>
                          <p:cTn id="68" fill="hold">
                            <p:stCondLst>
                              <p:cond delay="1000"/>
                            </p:stCondLst>
                            <p:childTnLst>
                              <p:par>
                                <p:cTn id="69" presetID="10" presetClass="entr" presetSubtype="0" fill="hold" grpId="0" nodeType="afterEffect">
                                  <p:stCondLst>
                                    <p:cond delay="0"/>
                                  </p:stCondLst>
                                  <p:childTnLst>
                                    <p:set>
                                      <p:cBhvr>
                                        <p:cTn id="70" dur="1" fill="hold">
                                          <p:stCondLst>
                                            <p:cond delay="0"/>
                                          </p:stCondLst>
                                        </p:cTn>
                                        <p:tgtEl>
                                          <p:spTgt spid="20"/>
                                        </p:tgtEl>
                                        <p:attrNameLst>
                                          <p:attrName>style.visibility</p:attrName>
                                        </p:attrNameLst>
                                      </p:cBhvr>
                                      <p:to>
                                        <p:strVal val="visible"/>
                                      </p:to>
                                    </p:set>
                                    <p:animEffect transition="in" filter="fade">
                                      <p:cBhvr>
                                        <p:cTn id="71" dur="500"/>
                                        <p:tgtEl>
                                          <p:spTgt spid="20"/>
                                        </p:tgtEl>
                                      </p:cBhvr>
                                    </p:animEffect>
                                  </p:childTnLst>
                                </p:cTn>
                              </p:par>
                            </p:childTnLst>
                          </p:cTn>
                        </p:par>
                        <p:par>
                          <p:cTn id="72" fill="hold">
                            <p:stCondLst>
                              <p:cond delay="1500"/>
                            </p:stCondLst>
                            <p:childTnLst>
                              <p:par>
                                <p:cTn id="73" presetID="10" presetClass="entr" presetSubtype="0" fill="hold" nodeType="afterEffect">
                                  <p:stCondLst>
                                    <p:cond delay="0"/>
                                  </p:stCondLst>
                                  <p:childTnLst>
                                    <p:set>
                                      <p:cBhvr>
                                        <p:cTn id="74" dur="1" fill="hold">
                                          <p:stCondLst>
                                            <p:cond delay="0"/>
                                          </p:stCondLst>
                                        </p:cTn>
                                        <p:tgtEl>
                                          <p:spTgt spid="24"/>
                                        </p:tgtEl>
                                        <p:attrNameLst>
                                          <p:attrName>style.visibility</p:attrName>
                                        </p:attrNameLst>
                                      </p:cBhvr>
                                      <p:to>
                                        <p:strVal val="visible"/>
                                      </p:to>
                                    </p:set>
                                    <p:animEffect transition="in" filter="fade">
                                      <p:cBhvr>
                                        <p:cTn id="75"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p:bldP spid="11" grpId="0"/>
      <p:bldP spid="12" grpId="0" animBg="1"/>
      <p:bldP spid="13" grpId="0" animBg="1"/>
      <p:bldP spid="14" grpId="0" animBg="1"/>
      <p:bldP spid="15" grpId="0" animBg="1"/>
      <p:bldP spid="16" grpId="0" animBg="1"/>
      <p:bldP spid="17" grpId="0" animBg="1"/>
      <p:bldP spid="18" grpId="0"/>
      <p:bldP spid="19" grpId="0"/>
      <p:bldP spid="2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5733256"/>
            <a:ext cx="7592631" cy="864096"/>
          </a:xfrm>
        </p:spPr>
        <p:txBody>
          <a:bodyPr/>
          <a:lstStyle/>
          <a:p>
            <a:r>
              <a:rPr lang="en-AU" dirty="0" smtClean="0"/>
              <a:t>The “Results Equation”</a:t>
            </a:r>
            <a:endParaRPr lang="en-AU" dirty="0"/>
          </a:p>
        </p:txBody>
      </p:sp>
      <p:sp>
        <p:nvSpPr>
          <p:cNvPr id="7" name="TextBox 6"/>
          <p:cNvSpPr txBox="1"/>
          <p:nvPr/>
        </p:nvSpPr>
        <p:spPr>
          <a:xfrm>
            <a:off x="4627840" y="2692407"/>
            <a:ext cx="1058303" cy="461665"/>
          </a:xfrm>
          <a:prstGeom prst="rect">
            <a:avLst/>
          </a:prstGeom>
          <a:noFill/>
          <a:ln w="28575">
            <a:solidFill>
              <a:srgbClr val="0070C0"/>
            </a:solidFill>
          </a:ln>
        </p:spPr>
        <p:txBody>
          <a:bodyPr wrap="none" rtlCol="0">
            <a:spAutoFit/>
          </a:bodyPr>
          <a:lstStyle/>
          <a:p>
            <a:r>
              <a:rPr lang="en-AU" sz="2400" dirty="0" smtClean="0">
                <a:solidFill>
                  <a:prstClr val="black"/>
                </a:solidFill>
                <a:latin typeface="Trebuchet MS"/>
              </a:rPr>
              <a:t>Result</a:t>
            </a:r>
            <a:endParaRPr lang="en-AU" sz="2400" dirty="0">
              <a:solidFill>
                <a:prstClr val="black"/>
              </a:solidFill>
              <a:latin typeface="Trebuchet MS"/>
            </a:endParaRPr>
          </a:p>
        </p:txBody>
      </p:sp>
      <p:sp>
        <p:nvSpPr>
          <p:cNvPr id="8" name="TextBox 7"/>
          <p:cNvSpPr txBox="1"/>
          <p:nvPr/>
        </p:nvSpPr>
        <p:spPr>
          <a:xfrm>
            <a:off x="6934535" y="2694692"/>
            <a:ext cx="2076209" cy="461665"/>
          </a:xfrm>
          <a:prstGeom prst="rect">
            <a:avLst/>
          </a:prstGeom>
          <a:noFill/>
          <a:ln w="28575">
            <a:solidFill>
              <a:srgbClr val="0070C0"/>
            </a:solidFill>
          </a:ln>
        </p:spPr>
        <p:txBody>
          <a:bodyPr wrap="none" rtlCol="0">
            <a:spAutoFit/>
          </a:bodyPr>
          <a:lstStyle/>
          <a:p>
            <a:r>
              <a:rPr lang="en-AU" sz="2400" dirty="0" smtClean="0">
                <a:solidFill>
                  <a:prstClr val="black"/>
                </a:solidFill>
                <a:latin typeface="Trebuchet MS"/>
              </a:rPr>
              <a:t>Starting point</a:t>
            </a:r>
            <a:endParaRPr lang="en-AU" sz="2400" dirty="0">
              <a:solidFill>
                <a:prstClr val="black"/>
              </a:solidFill>
              <a:latin typeface="Trebuchet MS"/>
            </a:endParaRPr>
          </a:p>
        </p:txBody>
      </p:sp>
      <p:sp>
        <p:nvSpPr>
          <p:cNvPr id="9" name="TextBox 8"/>
          <p:cNvSpPr txBox="1"/>
          <p:nvPr/>
        </p:nvSpPr>
        <p:spPr>
          <a:xfrm>
            <a:off x="1265876" y="2689114"/>
            <a:ext cx="1385316" cy="461665"/>
          </a:xfrm>
          <a:prstGeom prst="rect">
            <a:avLst/>
          </a:prstGeom>
          <a:noFill/>
          <a:ln w="28575">
            <a:solidFill>
              <a:srgbClr val="0070C0"/>
            </a:solidFill>
          </a:ln>
        </p:spPr>
        <p:txBody>
          <a:bodyPr wrap="none" rtlCol="0">
            <a:spAutoFit/>
          </a:bodyPr>
          <a:lstStyle/>
          <a:p>
            <a:r>
              <a:rPr lang="en-AU" sz="2400" dirty="0" smtClean="0">
                <a:solidFill>
                  <a:prstClr val="black"/>
                </a:solidFill>
                <a:latin typeface="Trebuchet MS"/>
              </a:rPr>
              <a:t>Learning</a:t>
            </a:r>
            <a:endParaRPr lang="en-AU" sz="2400" dirty="0">
              <a:solidFill>
                <a:prstClr val="black"/>
              </a:solidFill>
              <a:latin typeface="Trebuchet MS"/>
            </a:endParaRPr>
          </a:p>
        </p:txBody>
      </p:sp>
      <p:sp>
        <p:nvSpPr>
          <p:cNvPr id="10" name="TextBox 9"/>
          <p:cNvSpPr txBox="1"/>
          <p:nvPr/>
        </p:nvSpPr>
        <p:spPr>
          <a:xfrm>
            <a:off x="3479857" y="2784740"/>
            <a:ext cx="319318" cy="369332"/>
          </a:xfrm>
          <a:prstGeom prst="rect">
            <a:avLst/>
          </a:prstGeom>
          <a:noFill/>
        </p:spPr>
        <p:txBody>
          <a:bodyPr wrap="none" rtlCol="0">
            <a:spAutoFit/>
          </a:bodyPr>
          <a:lstStyle/>
          <a:p>
            <a:r>
              <a:rPr lang="en-AU" dirty="0" smtClean="0">
                <a:solidFill>
                  <a:prstClr val="black"/>
                </a:solidFill>
              </a:rPr>
              <a:t>=</a:t>
            </a:r>
            <a:endParaRPr lang="en-AU" dirty="0">
              <a:solidFill>
                <a:prstClr val="black"/>
              </a:solidFill>
            </a:endParaRPr>
          </a:p>
        </p:txBody>
      </p:sp>
      <p:sp>
        <p:nvSpPr>
          <p:cNvPr id="11" name="TextBox 10"/>
          <p:cNvSpPr txBox="1"/>
          <p:nvPr/>
        </p:nvSpPr>
        <p:spPr>
          <a:xfrm>
            <a:off x="6179534" y="2738573"/>
            <a:ext cx="261610" cy="369332"/>
          </a:xfrm>
          <a:prstGeom prst="rect">
            <a:avLst/>
          </a:prstGeom>
          <a:noFill/>
        </p:spPr>
        <p:txBody>
          <a:bodyPr wrap="none" rtlCol="0">
            <a:spAutoFit/>
          </a:bodyPr>
          <a:lstStyle/>
          <a:p>
            <a:r>
              <a:rPr lang="en-AU" dirty="0" smtClean="0">
                <a:solidFill>
                  <a:prstClr val="black"/>
                </a:solidFill>
              </a:rPr>
              <a:t>-</a:t>
            </a:r>
            <a:endParaRPr lang="en-AU" dirty="0">
              <a:solidFill>
                <a:prstClr val="black"/>
              </a:solidFill>
            </a:endParaRPr>
          </a:p>
        </p:txBody>
      </p:sp>
      <p:sp>
        <p:nvSpPr>
          <p:cNvPr id="18" name="TextBox 17"/>
          <p:cNvSpPr txBox="1"/>
          <p:nvPr/>
        </p:nvSpPr>
        <p:spPr>
          <a:xfrm>
            <a:off x="545766" y="1360356"/>
            <a:ext cx="7416824" cy="523220"/>
          </a:xfrm>
          <a:prstGeom prst="rect">
            <a:avLst/>
          </a:prstGeom>
          <a:noFill/>
        </p:spPr>
        <p:txBody>
          <a:bodyPr wrap="square" rtlCol="0">
            <a:spAutoFit/>
          </a:bodyPr>
          <a:lstStyle/>
          <a:p>
            <a:r>
              <a:rPr lang="en-AU" sz="2800" dirty="0" smtClean="0">
                <a:solidFill>
                  <a:prstClr val="black"/>
                </a:solidFill>
              </a:rPr>
              <a:t>You can look at this the other way round…</a:t>
            </a:r>
            <a:endParaRPr lang="en-AU" sz="2800" dirty="0">
              <a:solidFill>
                <a:prstClr val="black"/>
              </a:solidFill>
            </a:endParaRPr>
          </a:p>
        </p:txBody>
      </p:sp>
      <p:sp>
        <p:nvSpPr>
          <p:cNvPr id="3" name="Rounded Rectangle 2"/>
          <p:cNvSpPr/>
          <p:nvPr/>
        </p:nvSpPr>
        <p:spPr>
          <a:xfrm>
            <a:off x="10475" y="3789040"/>
            <a:ext cx="9143999"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dirty="0">
                <a:solidFill>
                  <a:schemeClr val="bg1"/>
                </a:solidFill>
                <a:latin typeface="Arial" panose="020B0604020202020204" pitchFamily="34" charset="0"/>
                <a:cs typeface="Arial" panose="020B0604020202020204" pitchFamily="34" charset="0"/>
              </a:rPr>
              <a:t>The Learning Gain is the difference between where you finished and where you </a:t>
            </a:r>
            <a:r>
              <a:rPr lang="en-AU" dirty="0" smtClean="0">
                <a:solidFill>
                  <a:schemeClr val="bg1"/>
                </a:solidFill>
                <a:latin typeface="Arial" panose="020B0604020202020204" pitchFamily="34" charset="0"/>
                <a:cs typeface="Arial" panose="020B0604020202020204" pitchFamily="34" charset="0"/>
              </a:rPr>
              <a:t>began.</a:t>
            </a:r>
            <a:endParaRPr lang="en-AU" dirty="0">
              <a:solidFill>
                <a:schemeClr val="bg1"/>
              </a:solidFill>
              <a:latin typeface="Arial" panose="020B0604020202020204" pitchFamily="34" charset="0"/>
              <a:cs typeface="Arial" panose="020B0604020202020204" pitchFamily="34" charset="0"/>
            </a:endParaRPr>
          </a:p>
        </p:txBody>
      </p:sp>
      <p:cxnSp>
        <p:nvCxnSpPr>
          <p:cNvPr id="5" name="Straight Connector 4"/>
          <p:cNvCxnSpPr/>
          <p:nvPr/>
        </p:nvCxnSpPr>
        <p:spPr>
          <a:xfrm flipH="1">
            <a:off x="1547664" y="3212976"/>
            <a:ext cx="216024" cy="504056"/>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292080" y="3212976"/>
            <a:ext cx="504056" cy="515987"/>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8028384" y="3251728"/>
            <a:ext cx="0" cy="495754"/>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4362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wipe(left)">
                                      <p:cBhvr>
                                        <p:cTn id="28" dur="5000"/>
                                        <p:tgtEl>
                                          <p:spTgt spid="3"/>
                                        </p:tgtEl>
                                      </p:cBhvr>
                                    </p:animEffect>
                                  </p:childTnLst>
                                </p:cTn>
                              </p:par>
                              <p:par>
                                <p:cTn id="29" presetID="10" presetClass="entr" presetSubtype="0" fill="hold" nodeType="withEffect">
                                  <p:stCondLst>
                                    <p:cond delay="100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500"/>
                                        <p:tgtEl>
                                          <p:spTgt spid="5"/>
                                        </p:tgtEl>
                                      </p:cBhvr>
                                    </p:animEffect>
                                  </p:childTnLst>
                                </p:cTn>
                              </p:par>
                              <p:par>
                                <p:cTn id="32" presetID="10" presetClass="entr" presetSubtype="0" fill="hold" nodeType="withEffect">
                                  <p:stCondLst>
                                    <p:cond delay="3000"/>
                                  </p:stCondLst>
                                  <p:childTnLst>
                                    <p:set>
                                      <p:cBhvr>
                                        <p:cTn id="33" dur="1" fill="hold">
                                          <p:stCondLst>
                                            <p:cond delay="0"/>
                                          </p:stCondLst>
                                        </p:cTn>
                                        <p:tgtEl>
                                          <p:spTgt spid="26"/>
                                        </p:tgtEl>
                                        <p:attrNameLst>
                                          <p:attrName>style.visibility</p:attrName>
                                        </p:attrNameLst>
                                      </p:cBhvr>
                                      <p:to>
                                        <p:strVal val="visible"/>
                                      </p:to>
                                    </p:set>
                                    <p:animEffect transition="in" filter="fade">
                                      <p:cBhvr>
                                        <p:cTn id="34" dur="500"/>
                                        <p:tgtEl>
                                          <p:spTgt spid="26"/>
                                        </p:tgtEl>
                                      </p:cBhvr>
                                    </p:animEffect>
                                  </p:childTnLst>
                                </p:cTn>
                              </p:par>
                              <p:par>
                                <p:cTn id="35" presetID="10" presetClass="entr" presetSubtype="0" fill="hold" nodeType="withEffect">
                                  <p:stCondLst>
                                    <p:cond delay="4000"/>
                                  </p:stCondLst>
                                  <p:childTnLst>
                                    <p:set>
                                      <p:cBhvr>
                                        <p:cTn id="36" dur="1" fill="hold">
                                          <p:stCondLst>
                                            <p:cond delay="0"/>
                                          </p:stCondLst>
                                        </p:cTn>
                                        <p:tgtEl>
                                          <p:spTgt spid="27"/>
                                        </p:tgtEl>
                                        <p:attrNameLst>
                                          <p:attrName>style.visibility</p:attrName>
                                        </p:attrNameLst>
                                      </p:cBhvr>
                                      <p:to>
                                        <p:strVal val="visible"/>
                                      </p:to>
                                    </p:set>
                                    <p:animEffect transition="in" filter="fade">
                                      <p:cBhvr>
                                        <p:cTn id="3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p:bldP spid="11" grpId="0"/>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Straight Connector 19"/>
          <p:cNvCxnSpPr/>
          <p:nvPr/>
        </p:nvCxnSpPr>
        <p:spPr>
          <a:xfrm rot="5400000">
            <a:off x="-285784" y="4429132"/>
            <a:ext cx="44291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643042" y="6357958"/>
            <a:ext cx="7215238" cy="0"/>
          </a:xfrm>
          <a:prstGeom prst="line">
            <a:avLst/>
          </a:prstGeom>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2428860" y="4786322"/>
            <a:ext cx="785818" cy="15716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Y3</a:t>
            </a:r>
          </a:p>
          <a:p>
            <a:pPr algn="ctr"/>
            <a:r>
              <a:rPr lang="en-AU" dirty="0" smtClean="0"/>
              <a:t>Jo’s</a:t>
            </a:r>
          </a:p>
          <a:p>
            <a:pPr algn="ctr"/>
            <a:r>
              <a:rPr lang="en-AU" dirty="0" smtClean="0"/>
              <a:t>mark</a:t>
            </a:r>
          </a:p>
          <a:p>
            <a:pPr algn="ctr"/>
            <a:r>
              <a:rPr lang="en-AU" dirty="0" smtClean="0"/>
              <a:t> </a:t>
            </a:r>
            <a:endParaRPr lang="en-AU" dirty="0"/>
          </a:p>
        </p:txBody>
      </p:sp>
      <p:sp>
        <p:nvSpPr>
          <p:cNvPr id="24" name="Rectangle 23"/>
          <p:cNvSpPr/>
          <p:nvPr/>
        </p:nvSpPr>
        <p:spPr>
          <a:xfrm>
            <a:off x="4214810" y="4143380"/>
            <a:ext cx="785818" cy="22145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Y5 Jo’s mark</a:t>
            </a:r>
            <a:endParaRPr lang="en-AU" dirty="0"/>
          </a:p>
        </p:txBody>
      </p:sp>
      <p:sp>
        <p:nvSpPr>
          <p:cNvPr id="25" name="Rectangle 24"/>
          <p:cNvSpPr/>
          <p:nvPr/>
        </p:nvSpPr>
        <p:spPr>
          <a:xfrm>
            <a:off x="6072198" y="3071810"/>
            <a:ext cx="785818" cy="32861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Y7</a:t>
            </a:r>
          </a:p>
          <a:p>
            <a:pPr algn="ctr"/>
            <a:r>
              <a:rPr lang="en-AU" dirty="0" smtClean="0"/>
              <a:t>Jo’s mark</a:t>
            </a:r>
            <a:endParaRPr lang="en-AU" dirty="0"/>
          </a:p>
        </p:txBody>
      </p:sp>
      <p:sp>
        <p:nvSpPr>
          <p:cNvPr id="26" name="Rectangle 25"/>
          <p:cNvSpPr/>
          <p:nvPr/>
        </p:nvSpPr>
        <p:spPr>
          <a:xfrm>
            <a:off x="7929586" y="2643182"/>
            <a:ext cx="785818" cy="3714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Y9 Jo’s mark</a:t>
            </a:r>
            <a:endParaRPr lang="en-AU" dirty="0"/>
          </a:p>
        </p:txBody>
      </p:sp>
      <p:cxnSp>
        <p:nvCxnSpPr>
          <p:cNvPr id="28" name="Straight Connector 27"/>
          <p:cNvCxnSpPr/>
          <p:nvPr/>
        </p:nvCxnSpPr>
        <p:spPr>
          <a:xfrm rot="10800000">
            <a:off x="1785918" y="4857760"/>
            <a:ext cx="1428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0800000">
            <a:off x="1785918" y="5572140"/>
            <a:ext cx="1428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0800000">
            <a:off x="1785918" y="5214950"/>
            <a:ext cx="1428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10800000">
            <a:off x="1785918" y="5929330"/>
            <a:ext cx="1428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10800000">
            <a:off x="1785918" y="4479931"/>
            <a:ext cx="1428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0800000">
            <a:off x="1785918" y="3021011"/>
            <a:ext cx="1428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10800000">
            <a:off x="1785918" y="3735391"/>
            <a:ext cx="1428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0800000">
            <a:off x="1785918" y="3378201"/>
            <a:ext cx="1428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10800000">
            <a:off x="1785918" y="4092581"/>
            <a:ext cx="1428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0800000">
            <a:off x="1785918" y="2643182"/>
            <a:ext cx="142876" cy="0"/>
          </a:xfrm>
          <a:prstGeom prst="line">
            <a:avLst/>
          </a:prstGeom>
        </p:spPr>
        <p:style>
          <a:lnRef idx="1">
            <a:schemeClr val="accent1"/>
          </a:lnRef>
          <a:fillRef idx="0">
            <a:schemeClr val="accent1"/>
          </a:fillRef>
          <a:effectRef idx="0">
            <a:schemeClr val="accent1"/>
          </a:effectRef>
          <a:fontRef idx="minor">
            <a:schemeClr val="tx1"/>
          </a:fontRef>
        </p:style>
      </p:cxnSp>
      <p:sp>
        <p:nvSpPr>
          <p:cNvPr id="44" name="Left Brace 43"/>
          <p:cNvSpPr/>
          <p:nvPr/>
        </p:nvSpPr>
        <p:spPr>
          <a:xfrm>
            <a:off x="3000364" y="4143380"/>
            <a:ext cx="214313" cy="642942"/>
          </a:xfrm>
          <a:prstGeom prst="leftBrace">
            <a:avLst/>
          </a:prstGeom>
          <a:noFill/>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45" name="Left Brace 44"/>
          <p:cNvSpPr/>
          <p:nvPr/>
        </p:nvSpPr>
        <p:spPr>
          <a:xfrm>
            <a:off x="6643702" y="2643182"/>
            <a:ext cx="214314" cy="428628"/>
          </a:xfrm>
          <a:prstGeom prst="leftBrace">
            <a:avLst/>
          </a:prstGeom>
          <a:noFill/>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46" name="Left Brace 45"/>
          <p:cNvSpPr/>
          <p:nvPr/>
        </p:nvSpPr>
        <p:spPr>
          <a:xfrm>
            <a:off x="4786314" y="3071810"/>
            <a:ext cx="214314" cy="1071570"/>
          </a:xfrm>
          <a:prstGeom prst="leftBrace">
            <a:avLst/>
          </a:prstGeom>
          <a:noFill/>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47" name="TextBox 46"/>
          <p:cNvSpPr txBox="1"/>
          <p:nvPr/>
        </p:nvSpPr>
        <p:spPr>
          <a:xfrm>
            <a:off x="2010710" y="4300162"/>
            <a:ext cx="1069524" cy="369332"/>
          </a:xfrm>
          <a:prstGeom prst="rect">
            <a:avLst/>
          </a:prstGeom>
          <a:noFill/>
        </p:spPr>
        <p:txBody>
          <a:bodyPr wrap="none" rtlCol="0">
            <a:spAutoFit/>
          </a:bodyPr>
          <a:lstStyle/>
          <a:p>
            <a:r>
              <a:rPr lang="en-AU" dirty="0" smtClean="0">
                <a:solidFill>
                  <a:srgbClr val="FF0000"/>
                </a:solidFill>
              </a:rPr>
              <a:t>Gain 3-5</a:t>
            </a:r>
            <a:endParaRPr lang="en-AU" dirty="0">
              <a:solidFill>
                <a:srgbClr val="FF0000"/>
              </a:solidFill>
            </a:endParaRPr>
          </a:p>
        </p:txBody>
      </p:sp>
      <p:sp>
        <p:nvSpPr>
          <p:cNvPr id="48" name="TextBox 47"/>
          <p:cNvSpPr txBox="1"/>
          <p:nvPr/>
        </p:nvSpPr>
        <p:spPr>
          <a:xfrm>
            <a:off x="3714744" y="3429000"/>
            <a:ext cx="1069524" cy="369332"/>
          </a:xfrm>
          <a:prstGeom prst="rect">
            <a:avLst/>
          </a:prstGeom>
          <a:noFill/>
        </p:spPr>
        <p:txBody>
          <a:bodyPr wrap="none" rtlCol="0">
            <a:spAutoFit/>
          </a:bodyPr>
          <a:lstStyle/>
          <a:p>
            <a:r>
              <a:rPr lang="en-AU" dirty="0" smtClean="0">
                <a:solidFill>
                  <a:srgbClr val="FF0000"/>
                </a:solidFill>
              </a:rPr>
              <a:t>Gain 5-7</a:t>
            </a:r>
            <a:endParaRPr lang="en-AU" dirty="0">
              <a:solidFill>
                <a:srgbClr val="FF0000"/>
              </a:solidFill>
            </a:endParaRPr>
          </a:p>
        </p:txBody>
      </p:sp>
      <p:sp>
        <p:nvSpPr>
          <p:cNvPr id="49" name="TextBox 48"/>
          <p:cNvSpPr txBox="1"/>
          <p:nvPr/>
        </p:nvSpPr>
        <p:spPr>
          <a:xfrm>
            <a:off x="5572132" y="2643182"/>
            <a:ext cx="1069524" cy="369332"/>
          </a:xfrm>
          <a:prstGeom prst="rect">
            <a:avLst/>
          </a:prstGeom>
          <a:noFill/>
        </p:spPr>
        <p:txBody>
          <a:bodyPr wrap="none" rtlCol="0">
            <a:spAutoFit/>
          </a:bodyPr>
          <a:lstStyle/>
          <a:p>
            <a:r>
              <a:rPr lang="en-AU" dirty="0" smtClean="0">
                <a:solidFill>
                  <a:srgbClr val="FF0000"/>
                </a:solidFill>
              </a:rPr>
              <a:t>Gain 7-9</a:t>
            </a:r>
            <a:endParaRPr lang="en-AU" dirty="0">
              <a:solidFill>
                <a:srgbClr val="FF0000"/>
              </a:solidFill>
            </a:endParaRPr>
          </a:p>
        </p:txBody>
      </p:sp>
      <p:sp>
        <p:nvSpPr>
          <p:cNvPr id="27" name="Title 3"/>
          <p:cNvSpPr>
            <a:spLocks noGrp="1"/>
          </p:cNvSpPr>
          <p:nvPr>
            <p:ph type="title"/>
          </p:nvPr>
        </p:nvSpPr>
        <p:spPr>
          <a:xfrm>
            <a:off x="150620" y="476672"/>
            <a:ext cx="8165796" cy="1143000"/>
          </a:xfrm>
        </p:spPr>
        <p:txBody>
          <a:bodyPr/>
          <a:lstStyle/>
          <a:p>
            <a:r>
              <a:rPr lang="en-AU" dirty="0" smtClean="0"/>
              <a:t>“Learning Gain” in NAPLAN</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23"/>
                                        </p:tgtEl>
                                        <p:attrNameLst>
                                          <p:attrName>style.visibility</p:attrName>
                                        </p:attrNameLst>
                                      </p:cBhvr>
                                      <p:to>
                                        <p:strVal val="visible"/>
                                      </p:to>
                                    </p:set>
                                    <p:animEffect transition="in" filter="dissolve">
                                      <p:cBhvr>
                                        <p:cTn id="7" dur="500"/>
                                        <p:tgtEl>
                                          <p:spTgt spid="23"/>
                                        </p:tgtEl>
                                      </p:cBhvr>
                                    </p:animEffect>
                                  </p:childTnLst>
                                </p:cTn>
                              </p:par>
                            </p:childTnLst>
                          </p:cTn>
                        </p:par>
                        <p:par>
                          <p:cTn id="8" fill="hold">
                            <p:stCondLst>
                              <p:cond delay="1500"/>
                            </p:stCondLst>
                            <p:childTnLst>
                              <p:par>
                                <p:cTn id="9" presetID="9" presetClass="entr" presetSubtype="0" fill="hold" grpId="0" nodeType="afterEffect">
                                  <p:stCondLst>
                                    <p:cond delay="1000"/>
                                  </p:stCondLst>
                                  <p:childTnLst>
                                    <p:set>
                                      <p:cBhvr>
                                        <p:cTn id="10" dur="1" fill="hold">
                                          <p:stCondLst>
                                            <p:cond delay="0"/>
                                          </p:stCondLst>
                                        </p:cTn>
                                        <p:tgtEl>
                                          <p:spTgt spid="24"/>
                                        </p:tgtEl>
                                        <p:attrNameLst>
                                          <p:attrName>style.visibility</p:attrName>
                                        </p:attrNameLst>
                                      </p:cBhvr>
                                      <p:to>
                                        <p:strVal val="visible"/>
                                      </p:to>
                                    </p:set>
                                    <p:animEffect transition="in" filter="dissolve">
                                      <p:cBhvr>
                                        <p:cTn id="11" dur="500"/>
                                        <p:tgtEl>
                                          <p:spTgt spid="24"/>
                                        </p:tgtEl>
                                      </p:cBhvr>
                                    </p:animEffect>
                                  </p:childTnLst>
                                </p:cTn>
                              </p:par>
                            </p:childTnLst>
                          </p:cTn>
                        </p:par>
                        <p:par>
                          <p:cTn id="12" fill="hold">
                            <p:stCondLst>
                              <p:cond delay="3000"/>
                            </p:stCondLst>
                            <p:childTnLst>
                              <p:par>
                                <p:cTn id="13" presetID="9" presetClass="entr" presetSubtype="0" fill="hold" grpId="0" nodeType="afterEffect">
                                  <p:stCondLst>
                                    <p:cond delay="1000"/>
                                  </p:stCondLst>
                                  <p:childTnLst>
                                    <p:set>
                                      <p:cBhvr>
                                        <p:cTn id="14" dur="1" fill="hold">
                                          <p:stCondLst>
                                            <p:cond delay="0"/>
                                          </p:stCondLst>
                                        </p:cTn>
                                        <p:tgtEl>
                                          <p:spTgt spid="25"/>
                                        </p:tgtEl>
                                        <p:attrNameLst>
                                          <p:attrName>style.visibility</p:attrName>
                                        </p:attrNameLst>
                                      </p:cBhvr>
                                      <p:to>
                                        <p:strVal val="visible"/>
                                      </p:to>
                                    </p:set>
                                    <p:animEffect transition="in" filter="dissolve">
                                      <p:cBhvr>
                                        <p:cTn id="15" dur="500"/>
                                        <p:tgtEl>
                                          <p:spTgt spid="25"/>
                                        </p:tgtEl>
                                      </p:cBhvr>
                                    </p:animEffect>
                                  </p:childTnLst>
                                </p:cTn>
                              </p:par>
                            </p:childTnLst>
                          </p:cTn>
                        </p:par>
                        <p:par>
                          <p:cTn id="16" fill="hold">
                            <p:stCondLst>
                              <p:cond delay="4500"/>
                            </p:stCondLst>
                            <p:childTnLst>
                              <p:par>
                                <p:cTn id="17" presetID="9" presetClass="entr" presetSubtype="0" fill="hold" grpId="0" nodeType="afterEffect">
                                  <p:stCondLst>
                                    <p:cond delay="1000"/>
                                  </p:stCondLst>
                                  <p:childTnLst>
                                    <p:set>
                                      <p:cBhvr>
                                        <p:cTn id="18" dur="1" fill="hold">
                                          <p:stCondLst>
                                            <p:cond delay="0"/>
                                          </p:stCondLst>
                                        </p:cTn>
                                        <p:tgtEl>
                                          <p:spTgt spid="26"/>
                                        </p:tgtEl>
                                        <p:attrNameLst>
                                          <p:attrName>style.visibility</p:attrName>
                                        </p:attrNameLst>
                                      </p:cBhvr>
                                      <p:to>
                                        <p:strVal val="visible"/>
                                      </p:to>
                                    </p:set>
                                    <p:animEffect transition="in" filter="dissolve">
                                      <p:cBhvr>
                                        <p:cTn id="19" dur="500"/>
                                        <p:tgtEl>
                                          <p:spTgt spid="26"/>
                                        </p:tgtEl>
                                      </p:cBhvr>
                                    </p:animEffect>
                                  </p:childTnLst>
                                </p:cTn>
                              </p:par>
                            </p:childTnLst>
                          </p:cTn>
                        </p:par>
                        <p:par>
                          <p:cTn id="20" fill="hold">
                            <p:stCondLst>
                              <p:cond delay="6000"/>
                            </p:stCondLst>
                            <p:childTnLst>
                              <p:par>
                                <p:cTn id="21" presetID="9" presetClass="entr" presetSubtype="0" fill="hold" grpId="0" nodeType="afterEffect">
                                  <p:stCondLst>
                                    <p:cond delay="0"/>
                                  </p:stCondLst>
                                  <p:childTnLst>
                                    <p:set>
                                      <p:cBhvr>
                                        <p:cTn id="22" dur="1" fill="hold">
                                          <p:stCondLst>
                                            <p:cond delay="0"/>
                                          </p:stCondLst>
                                        </p:cTn>
                                        <p:tgtEl>
                                          <p:spTgt spid="44"/>
                                        </p:tgtEl>
                                        <p:attrNameLst>
                                          <p:attrName>style.visibility</p:attrName>
                                        </p:attrNameLst>
                                      </p:cBhvr>
                                      <p:to>
                                        <p:strVal val="visible"/>
                                      </p:to>
                                    </p:set>
                                    <p:animEffect transition="in" filter="dissolve">
                                      <p:cBhvr>
                                        <p:cTn id="23" dur="500"/>
                                        <p:tgtEl>
                                          <p:spTgt spid="44"/>
                                        </p:tgtEl>
                                      </p:cBhvr>
                                    </p:animEffect>
                                  </p:childTnLst>
                                </p:cTn>
                              </p:par>
                            </p:childTnLst>
                          </p:cTn>
                        </p:par>
                        <p:par>
                          <p:cTn id="24" fill="hold">
                            <p:stCondLst>
                              <p:cond delay="6500"/>
                            </p:stCondLst>
                            <p:childTnLst>
                              <p:par>
                                <p:cTn id="25" presetID="9" presetClass="entr" presetSubtype="0" fill="hold" grpId="0" nodeType="afterEffect">
                                  <p:stCondLst>
                                    <p:cond delay="0"/>
                                  </p:stCondLst>
                                  <p:childTnLst>
                                    <p:set>
                                      <p:cBhvr>
                                        <p:cTn id="26" dur="1" fill="hold">
                                          <p:stCondLst>
                                            <p:cond delay="0"/>
                                          </p:stCondLst>
                                        </p:cTn>
                                        <p:tgtEl>
                                          <p:spTgt spid="47"/>
                                        </p:tgtEl>
                                        <p:attrNameLst>
                                          <p:attrName>style.visibility</p:attrName>
                                        </p:attrNameLst>
                                      </p:cBhvr>
                                      <p:to>
                                        <p:strVal val="visible"/>
                                      </p:to>
                                    </p:set>
                                    <p:animEffect transition="in" filter="dissolve">
                                      <p:cBhvr>
                                        <p:cTn id="27" dur="500"/>
                                        <p:tgtEl>
                                          <p:spTgt spid="47"/>
                                        </p:tgtEl>
                                      </p:cBhvr>
                                    </p:animEffect>
                                  </p:childTnLst>
                                </p:cTn>
                              </p:par>
                            </p:childTnLst>
                          </p:cTn>
                        </p:par>
                        <p:par>
                          <p:cTn id="28" fill="hold">
                            <p:stCondLst>
                              <p:cond delay="7000"/>
                            </p:stCondLst>
                            <p:childTnLst>
                              <p:par>
                                <p:cTn id="29" presetID="9" presetClass="entr" presetSubtype="0" fill="hold" grpId="0" nodeType="afterEffect">
                                  <p:stCondLst>
                                    <p:cond delay="0"/>
                                  </p:stCondLst>
                                  <p:childTnLst>
                                    <p:set>
                                      <p:cBhvr>
                                        <p:cTn id="30" dur="1" fill="hold">
                                          <p:stCondLst>
                                            <p:cond delay="0"/>
                                          </p:stCondLst>
                                        </p:cTn>
                                        <p:tgtEl>
                                          <p:spTgt spid="46"/>
                                        </p:tgtEl>
                                        <p:attrNameLst>
                                          <p:attrName>style.visibility</p:attrName>
                                        </p:attrNameLst>
                                      </p:cBhvr>
                                      <p:to>
                                        <p:strVal val="visible"/>
                                      </p:to>
                                    </p:set>
                                    <p:animEffect transition="in" filter="dissolve">
                                      <p:cBhvr>
                                        <p:cTn id="31" dur="500"/>
                                        <p:tgtEl>
                                          <p:spTgt spid="46"/>
                                        </p:tgtEl>
                                      </p:cBhvr>
                                    </p:animEffect>
                                  </p:childTnLst>
                                </p:cTn>
                              </p:par>
                            </p:childTnLst>
                          </p:cTn>
                        </p:par>
                        <p:par>
                          <p:cTn id="32" fill="hold">
                            <p:stCondLst>
                              <p:cond delay="7500"/>
                            </p:stCondLst>
                            <p:childTnLst>
                              <p:par>
                                <p:cTn id="33" presetID="9" presetClass="entr" presetSubtype="0" fill="hold" grpId="0" nodeType="afterEffect">
                                  <p:stCondLst>
                                    <p:cond delay="0"/>
                                  </p:stCondLst>
                                  <p:childTnLst>
                                    <p:set>
                                      <p:cBhvr>
                                        <p:cTn id="34" dur="1" fill="hold">
                                          <p:stCondLst>
                                            <p:cond delay="0"/>
                                          </p:stCondLst>
                                        </p:cTn>
                                        <p:tgtEl>
                                          <p:spTgt spid="48"/>
                                        </p:tgtEl>
                                        <p:attrNameLst>
                                          <p:attrName>style.visibility</p:attrName>
                                        </p:attrNameLst>
                                      </p:cBhvr>
                                      <p:to>
                                        <p:strVal val="visible"/>
                                      </p:to>
                                    </p:set>
                                    <p:animEffect transition="in" filter="dissolve">
                                      <p:cBhvr>
                                        <p:cTn id="35" dur="500"/>
                                        <p:tgtEl>
                                          <p:spTgt spid="48"/>
                                        </p:tgtEl>
                                      </p:cBhvr>
                                    </p:animEffect>
                                  </p:childTnLst>
                                </p:cTn>
                              </p:par>
                            </p:childTnLst>
                          </p:cTn>
                        </p:par>
                        <p:par>
                          <p:cTn id="36" fill="hold">
                            <p:stCondLst>
                              <p:cond delay="8000"/>
                            </p:stCondLst>
                            <p:childTnLst>
                              <p:par>
                                <p:cTn id="37" presetID="9" presetClass="entr" presetSubtype="0" fill="hold" grpId="0" nodeType="afterEffect">
                                  <p:stCondLst>
                                    <p:cond delay="0"/>
                                  </p:stCondLst>
                                  <p:childTnLst>
                                    <p:set>
                                      <p:cBhvr>
                                        <p:cTn id="38" dur="1" fill="hold">
                                          <p:stCondLst>
                                            <p:cond delay="0"/>
                                          </p:stCondLst>
                                        </p:cTn>
                                        <p:tgtEl>
                                          <p:spTgt spid="45"/>
                                        </p:tgtEl>
                                        <p:attrNameLst>
                                          <p:attrName>style.visibility</p:attrName>
                                        </p:attrNameLst>
                                      </p:cBhvr>
                                      <p:to>
                                        <p:strVal val="visible"/>
                                      </p:to>
                                    </p:set>
                                    <p:animEffect transition="in" filter="dissolve">
                                      <p:cBhvr>
                                        <p:cTn id="39" dur="500"/>
                                        <p:tgtEl>
                                          <p:spTgt spid="45"/>
                                        </p:tgtEl>
                                      </p:cBhvr>
                                    </p:animEffect>
                                  </p:childTnLst>
                                </p:cTn>
                              </p:par>
                            </p:childTnLst>
                          </p:cTn>
                        </p:par>
                        <p:par>
                          <p:cTn id="40" fill="hold">
                            <p:stCondLst>
                              <p:cond delay="8500"/>
                            </p:stCondLst>
                            <p:childTnLst>
                              <p:par>
                                <p:cTn id="41" presetID="9" presetClass="entr" presetSubtype="0" fill="hold" grpId="0" nodeType="afterEffect">
                                  <p:stCondLst>
                                    <p:cond delay="0"/>
                                  </p:stCondLst>
                                  <p:childTnLst>
                                    <p:set>
                                      <p:cBhvr>
                                        <p:cTn id="42" dur="1" fill="hold">
                                          <p:stCondLst>
                                            <p:cond delay="0"/>
                                          </p:stCondLst>
                                        </p:cTn>
                                        <p:tgtEl>
                                          <p:spTgt spid="49"/>
                                        </p:tgtEl>
                                        <p:attrNameLst>
                                          <p:attrName>style.visibility</p:attrName>
                                        </p:attrNameLst>
                                      </p:cBhvr>
                                      <p:to>
                                        <p:strVal val="visible"/>
                                      </p:to>
                                    </p:set>
                                    <p:animEffect transition="in" filter="dissolve">
                                      <p:cBhvr>
                                        <p:cTn id="43"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26" grpId="0" animBg="1"/>
      <p:bldP spid="44" grpId="0" animBg="1"/>
      <p:bldP spid="45" grpId="0" animBg="1"/>
      <p:bldP spid="46" grpId="0" animBg="1"/>
      <p:bldP spid="47" grpId="0"/>
      <p:bldP spid="48" grpId="0"/>
      <p:bldP spid="4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5373216"/>
            <a:ext cx="8126288" cy="1143000"/>
          </a:xfrm>
        </p:spPr>
        <p:txBody>
          <a:bodyPr/>
          <a:lstStyle/>
          <a:p>
            <a:r>
              <a:rPr lang="en-AU" u="sng" dirty="0" smtClean="0"/>
              <a:t>Comparative</a:t>
            </a:r>
            <a:r>
              <a:rPr lang="en-AU" dirty="0" smtClean="0"/>
              <a:t> Learning Gain</a:t>
            </a:r>
            <a:endParaRPr lang="en-AU" dirty="0"/>
          </a:p>
        </p:txBody>
      </p:sp>
      <p:sp>
        <p:nvSpPr>
          <p:cNvPr id="5" name="Content Placeholder 4"/>
          <p:cNvSpPr>
            <a:spLocks noGrp="1"/>
          </p:cNvSpPr>
          <p:nvPr>
            <p:ph sz="quarter" idx="13"/>
          </p:nvPr>
        </p:nvSpPr>
        <p:spPr>
          <a:xfrm>
            <a:off x="395536" y="548680"/>
            <a:ext cx="8208912" cy="4752528"/>
          </a:xfrm>
        </p:spPr>
        <p:txBody>
          <a:bodyPr/>
          <a:lstStyle/>
          <a:p>
            <a:pPr>
              <a:spcAft>
                <a:spcPts val="1800"/>
              </a:spcAft>
            </a:pPr>
            <a:r>
              <a:rPr lang="en-AU" dirty="0" smtClean="0"/>
              <a:t>Learning Gain is a valuable concept, because it gives us an indicator most closely related to a construct we are very interested in – quality teaching.</a:t>
            </a:r>
          </a:p>
          <a:p>
            <a:pPr>
              <a:spcAft>
                <a:spcPts val="1800"/>
              </a:spcAft>
            </a:pPr>
            <a:r>
              <a:rPr lang="en-AU" dirty="0" smtClean="0"/>
              <a:t>The problem is we most often do not have starting and finishing points on the same scale (e.g. HSC) and even when we do, the scale is often not linear (e.g. NAPLAN).</a:t>
            </a:r>
          </a:p>
          <a:p>
            <a:pPr>
              <a:spcAft>
                <a:spcPts val="1800"/>
              </a:spcAft>
            </a:pPr>
            <a:r>
              <a:rPr lang="en-AU" dirty="0" smtClean="0"/>
              <a:t>Solve this by asking the question, “Where have our students finished, compared to students who were in a similar place to them previously?”  -  Our gain, compared to the </a:t>
            </a:r>
            <a:r>
              <a:rPr lang="en-AU" i="1" dirty="0" smtClean="0"/>
              <a:t>typical</a:t>
            </a:r>
            <a:r>
              <a:rPr lang="en-AU" i="1" u="sng" dirty="0"/>
              <a:t> </a:t>
            </a:r>
            <a:r>
              <a:rPr lang="en-AU" i="1" u="sng" dirty="0" smtClean="0"/>
              <a:t>   </a:t>
            </a:r>
            <a:r>
              <a:rPr lang="en-AU" dirty="0" smtClean="0"/>
              <a:t>gain, is the “Comparative” learning gain.</a:t>
            </a:r>
            <a:endParaRPr lang="en-AU" dirty="0"/>
          </a:p>
        </p:txBody>
      </p:sp>
    </p:spTree>
    <p:extLst>
      <p:ext uri="{BB962C8B-B14F-4D97-AF65-F5344CB8AC3E}">
        <p14:creationId xmlns:p14="http://schemas.microsoft.com/office/powerpoint/2010/main" val="2677638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71600" y="3717032"/>
            <a:ext cx="7200800" cy="216024"/>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AU"/>
          </a:p>
        </p:txBody>
      </p:sp>
      <p:sp>
        <p:nvSpPr>
          <p:cNvPr id="6" name="Down Arrow 5"/>
          <p:cNvSpPr/>
          <p:nvPr/>
        </p:nvSpPr>
        <p:spPr>
          <a:xfrm>
            <a:off x="2411760" y="2276872"/>
            <a:ext cx="360040" cy="1296144"/>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AU"/>
          </a:p>
        </p:txBody>
      </p:sp>
      <p:sp>
        <p:nvSpPr>
          <p:cNvPr id="7" name="Down Arrow 6"/>
          <p:cNvSpPr/>
          <p:nvPr/>
        </p:nvSpPr>
        <p:spPr>
          <a:xfrm>
            <a:off x="7668344" y="2276872"/>
            <a:ext cx="360040" cy="12961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TextBox 7"/>
          <p:cNvSpPr txBox="1"/>
          <p:nvPr/>
        </p:nvSpPr>
        <p:spPr>
          <a:xfrm>
            <a:off x="1619672" y="1556792"/>
            <a:ext cx="1848711" cy="369332"/>
          </a:xfrm>
          <a:prstGeom prst="rect">
            <a:avLst/>
          </a:prstGeom>
          <a:noFill/>
        </p:spPr>
        <p:txBody>
          <a:bodyPr wrap="none" rtlCol="0">
            <a:spAutoFit/>
          </a:bodyPr>
          <a:lstStyle/>
          <a:p>
            <a:r>
              <a:rPr lang="en-AU" dirty="0" smtClean="0"/>
              <a:t>If you start here…</a:t>
            </a:r>
            <a:endParaRPr lang="en-AU" dirty="0"/>
          </a:p>
        </p:txBody>
      </p:sp>
      <p:sp>
        <p:nvSpPr>
          <p:cNvPr id="9" name="TextBox 8"/>
          <p:cNvSpPr txBox="1"/>
          <p:nvPr/>
        </p:nvSpPr>
        <p:spPr>
          <a:xfrm>
            <a:off x="6804248" y="1556792"/>
            <a:ext cx="1800686" cy="369332"/>
          </a:xfrm>
          <a:prstGeom prst="rect">
            <a:avLst/>
          </a:prstGeom>
          <a:noFill/>
        </p:spPr>
        <p:txBody>
          <a:bodyPr wrap="none" rtlCol="0">
            <a:spAutoFit/>
          </a:bodyPr>
          <a:lstStyle/>
          <a:p>
            <a:r>
              <a:rPr lang="en-AU" dirty="0" smtClean="0"/>
              <a:t>…and finish here,</a:t>
            </a:r>
            <a:endParaRPr lang="en-AU" dirty="0"/>
          </a:p>
        </p:txBody>
      </p:sp>
      <p:sp>
        <p:nvSpPr>
          <p:cNvPr id="10" name="Left Brace 9"/>
          <p:cNvSpPr/>
          <p:nvPr/>
        </p:nvSpPr>
        <p:spPr>
          <a:xfrm rot="16200000">
            <a:off x="5070182" y="1598671"/>
            <a:ext cx="299781" cy="5256585"/>
          </a:xfrm>
          <a:prstGeom prst="lef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n-AU"/>
          </a:p>
        </p:txBody>
      </p:sp>
      <p:sp>
        <p:nvSpPr>
          <p:cNvPr id="11" name="TextBox 10"/>
          <p:cNvSpPr txBox="1"/>
          <p:nvPr/>
        </p:nvSpPr>
        <p:spPr>
          <a:xfrm>
            <a:off x="3395983" y="4650004"/>
            <a:ext cx="3648178" cy="369332"/>
          </a:xfrm>
          <a:prstGeom prst="rect">
            <a:avLst/>
          </a:prstGeom>
          <a:noFill/>
        </p:spPr>
        <p:txBody>
          <a:bodyPr wrap="none" rtlCol="0">
            <a:spAutoFit/>
          </a:bodyPr>
          <a:lstStyle/>
          <a:p>
            <a:r>
              <a:rPr lang="en-AU" dirty="0"/>
              <a:t>y</a:t>
            </a:r>
            <a:r>
              <a:rPr lang="en-AU" dirty="0" smtClean="0"/>
              <a:t>ou have made this much difference,</a:t>
            </a:r>
            <a:endParaRPr lang="en-AU" dirty="0"/>
          </a:p>
        </p:txBody>
      </p:sp>
      <p:sp>
        <p:nvSpPr>
          <p:cNvPr id="12" name="TextBox 11"/>
          <p:cNvSpPr txBox="1"/>
          <p:nvPr/>
        </p:nvSpPr>
        <p:spPr>
          <a:xfrm>
            <a:off x="3851920" y="5128962"/>
            <a:ext cx="2529860" cy="369332"/>
          </a:xfrm>
          <a:prstGeom prst="rect">
            <a:avLst/>
          </a:prstGeom>
          <a:noFill/>
        </p:spPr>
        <p:txBody>
          <a:bodyPr wrap="none" rtlCol="0">
            <a:spAutoFit/>
          </a:bodyPr>
          <a:lstStyle/>
          <a:p>
            <a:r>
              <a:rPr lang="en-AU" dirty="0"/>
              <a:t>t</a:t>
            </a:r>
            <a:r>
              <a:rPr lang="en-AU" dirty="0" smtClean="0"/>
              <a:t>his much </a:t>
            </a:r>
            <a:r>
              <a:rPr lang="en-AU" b="1" dirty="0" smtClean="0">
                <a:solidFill>
                  <a:schemeClr val="accent1"/>
                </a:solidFill>
              </a:rPr>
              <a:t>Learning Gain</a:t>
            </a:r>
            <a:r>
              <a:rPr lang="en-AU" dirty="0" smtClean="0"/>
              <a:t>.</a:t>
            </a:r>
            <a:endParaRPr lang="en-AU" dirty="0"/>
          </a:p>
        </p:txBody>
      </p:sp>
    </p:spTree>
    <p:extLst>
      <p:ext uri="{BB962C8B-B14F-4D97-AF65-F5344CB8AC3E}">
        <p14:creationId xmlns:p14="http://schemas.microsoft.com/office/powerpoint/2010/main" val="2495860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left)">
                                      <p:cBhvr>
                                        <p:cTn id="23" dur="2000"/>
                                        <p:tgtEl>
                                          <p:spTgt spid="10"/>
                                        </p:tgtEl>
                                      </p:cBhvr>
                                    </p:animEffect>
                                  </p:childTnLst>
                                </p:cTn>
                              </p:par>
                            </p:childTnLst>
                          </p:cTn>
                        </p:par>
                        <p:par>
                          <p:cTn id="24" fill="hold">
                            <p:stCondLst>
                              <p:cond delay="2000"/>
                            </p:stCondLst>
                            <p:childTnLst>
                              <p:par>
                                <p:cTn id="25" presetID="1" presetClass="entr" presetSubtype="0"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p:bldP spid="9" grpId="0"/>
      <p:bldP spid="10" grpId="0" animBg="1"/>
      <p:bldP spid="11"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71600" y="3717032"/>
            <a:ext cx="7200800" cy="216024"/>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AU"/>
          </a:p>
        </p:txBody>
      </p:sp>
      <p:sp>
        <p:nvSpPr>
          <p:cNvPr id="6" name="Down Arrow 5"/>
          <p:cNvSpPr/>
          <p:nvPr/>
        </p:nvSpPr>
        <p:spPr>
          <a:xfrm>
            <a:off x="2411760" y="2276872"/>
            <a:ext cx="360040" cy="1296144"/>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AU"/>
          </a:p>
        </p:txBody>
      </p:sp>
      <p:sp>
        <p:nvSpPr>
          <p:cNvPr id="7" name="Down Arrow 6"/>
          <p:cNvSpPr/>
          <p:nvPr/>
        </p:nvSpPr>
        <p:spPr>
          <a:xfrm>
            <a:off x="7668344" y="2276872"/>
            <a:ext cx="360040" cy="12961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TextBox 7"/>
          <p:cNvSpPr txBox="1"/>
          <p:nvPr/>
        </p:nvSpPr>
        <p:spPr>
          <a:xfrm>
            <a:off x="251520" y="1432032"/>
            <a:ext cx="4608512" cy="1200329"/>
          </a:xfrm>
          <a:prstGeom prst="rect">
            <a:avLst/>
          </a:prstGeom>
          <a:noFill/>
        </p:spPr>
        <p:txBody>
          <a:bodyPr wrap="square" rtlCol="0">
            <a:spAutoFit/>
          </a:bodyPr>
          <a:lstStyle/>
          <a:p>
            <a:r>
              <a:rPr lang="en-AU" dirty="0"/>
              <a:t>s</a:t>
            </a:r>
            <a:r>
              <a:rPr lang="en-AU" dirty="0" smtClean="0"/>
              <a:t>tudents who have the same characteristics as your students, and who started here (on the SC or NAPLAN scale)…</a:t>
            </a:r>
            <a:endParaRPr lang="en-AU" dirty="0"/>
          </a:p>
        </p:txBody>
      </p:sp>
      <p:sp>
        <p:nvSpPr>
          <p:cNvPr id="9" name="TextBox 8"/>
          <p:cNvSpPr txBox="1"/>
          <p:nvPr/>
        </p:nvSpPr>
        <p:spPr>
          <a:xfrm>
            <a:off x="5662085" y="1432032"/>
            <a:ext cx="1718227" cy="923330"/>
          </a:xfrm>
          <a:prstGeom prst="rect">
            <a:avLst/>
          </a:prstGeom>
          <a:noFill/>
        </p:spPr>
        <p:txBody>
          <a:bodyPr wrap="square" rtlCol="0">
            <a:spAutoFit/>
          </a:bodyPr>
          <a:lstStyle/>
          <a:p>
            <a:r>
              <a:rPr lang="en-AU" dirty="0" smtClean="0"/>
              <a:t>…</a:t>
            </a:r>
            <a:r>
              <a:rPr lang="en-AU" u="sng" dirty="0" smtClean="0"/>
              <a:t>typically</a:t>
            </a:r>
            <a:r>
              <a:rPr lang="en-AU" dirty="0" smtClean="0"/>
              <a:t> finished here</a:t>
            </a:r>
            <a:r>
              <a:rPr lang="en-AU" dirty="0"/>
              <a:t> </a:t>
            </a:r>
            <a:r>
              <a:rPr lang="en-AU" dirty="0" smtClean="0"/>
              <a:t>in the HSC;</a:t>
            </a:r>
            <a:endParaRPr lang="en-AU" dirty="0"/>
          </a:p>
        </p:txBody>
      </p:sp>
      <p:sp>
        <p:nvSpPr>
          <p:cNvPr id="10" name="Left Brace 9"/>
          <p:cNvSpPr/>
          <p:nvPr/>
        </p:nvSpPr>
        <p:spPr>
          <a:xfrm rot="16200000">
            <a:off x="7176416" y="3704904"/>
            <a:ext cx="299781" cy="1044117"/>
          </a:xfrm>
          <a:prstGeom prst="lef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n-AU"/>
          </a:p>
        </p:txBody>
      </p:sp>
      <p:sp>
        <p:nvSpPr>
          <p:cNvPr id="12" name="TextBox 11"/>
          <p:cNvSpPr txBox="1"/>
          <p:nvPr/>
        </p:nvSpPr>
        <p:spPr>
          <a:xfrm>
            <a:off x="5868144" y="4749924"/>
            <a:ext cx="2880320" cy="1354217"/>
          </a:xfrm>
          <a:prstGeom prst="rect">
            <a:avLst/>
          </a:prstGeom>
          <a:noFill/>
        </p:spPr>
        <p:txBody>
          <a:bodyPr wrap="square" rtlCol="0">
            <a:spAutoFit/>
          </a:bodyPr>
          <a:lstStyle/>
          <a:p>
            <a:pPr algn="ctr"/>
            <a:r>
              <a:rPr lang="en-AU" dirty="0"/>
              <a:t>t</a:t>
            </a:r>
            <a:r>
              <a:rPr lang="en-AU" dirty="0" smtClean="0"/>
              <a:t>his is your </a:t>
            </a:r>
          </a:p>
          <a:p>
            <a:pPr algn="ctr"/>
            <a:r>
              <a:rPr lang="en-AU" sz="3200" b="1" dirty="0" smtClean="0">
                <a:solidFill>
                  <a:schemeClr val="accent1"/>
                </a:solidFill>
              </a:rPr>
              <a:t>Comparative </a:t>
            </a:r>
            <a:r>
              <a:rPr lang="en-AU" sz="2400" b="1" dirty="0" smtClean="0">
                <a:solidFill>
                  <a:schemeClr val="accent1"/>
                </a:solidFill>
              </a:rPr>
              <a:t>Learning Gain</a:t>
            </a:r>
            <a:r>
              <a:rPr lang="en-AU" sz="3200" dirty="0" smtClean="0"/>
              <a:t>.</a:t>
            </a:r>
            <a:endParaRPr lang="en-AU" sz="3200" dirty="0"/>
          </a:p>
        </p:txBody>
      </p:sp>
      <p:sp>
        <p:nvSpPr>
          <p:cNvPr id="13" name="TextBox 12"/>
          <p:cNvSpPr txBox="1"/>
          <p:nvPr/>
        </p:nvSpPr>
        <p:spPr>
          <a:xfrm>
            <a:off x="251520" y="692696"/>
            <a:ext cx="7272808" cy="646331"/>
          </a:xfrm>
          <a:prstGeom prst="rect">
            <a:avLst/>
          </a:prstGeom>
          <a:noFill/>
        </p:spPr>
        <p:txBody>
          <a:bodyPr wrap="square" rtlCol="0">
            <a:spAutoFit/>
          </a:bodyPr>
          <a:lstStyle/>
          <a:p>
            <a:r>
              <a:rPr lang="en-AU" dirty="0" smtClean="0"/>
              <a:t>We don’t have measures of starting points on the HSC scale, so we measure difference slightly differently.   We say that</a:t>
            </a:r>
            <a:endParaRPr lang="en-AU" dirty="0"/>
          </a:p>
        </p:txBody>
      </p:sp>
      <p:sp>
        <p:nvSpPr>
          <p:cNvPr id="14" name="Down Arrow 13"/>
          <p:cNvSpPr/>
          <p:nvPr/>
        </p:nvSpPr>
        <p:spPr>
          <a:xfrm>
            <a:off x="6624228" y="2276872"/>
            <a:ext cx="360040" cy="129614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15" name="TextBox 14"/>
          <p:cNvSpPr txBox="1"/>
          <p:nvPr/>
        </p:nvSpPr>
        <p:spPr>
          <a:xfrm>
            <a:off x="7344720" y="1418291"/>
            <a:ext cx="1296144" cy="923330"/>
          </a:xfrm>
          <a:prstGeom prst="rect">
            <a:avLst/>
          </a:prstGeom>
          <a:solidFill>
            <a:schemeClr val="accent1">
              <a:lumMod val="75000"/>
            </a:schemeClr>
          </a:solidFill>
        </p:spPr>
        <p:txBody>
          <a:bodyPr wrap="square" rtlCol="0">
            <a:spAutoFit/>
          </a:bodyPr>
          <a:lstStyle/>
          <a:p>
            <a:r>
              <a:rPr lang="en-AU" dirty="0">
                <a:solidFill>
                  <a:schemeClr val="bg1"/>
                </a:solidFill>
              </a:rPr>
              <a:t>i</a:t>
            </a:r>
            <a:r>
              <a:rPr lang="en-AU" dirty="0" smtClean="0">
                <a:solidFill>
                  <a:schemeClr val="bg1"/>
                </a:solidFill>
              </a:rPr>
              <a:t>f </a:t>
            </a:r>
            <a:r>
              <a:rPr lang="en-AU" u="sng" dirty="0" smtClean="0">
                <a:solidFill>
                  <a:schemeClr val="bg1"/>
                </a:solidFill>
              </a:rPr>
              <a:t>you</a:t>
            </a:r>
            <a:r>
              <a:rPr lang="en-AU" dirty="0" smtClean="0">
                <a:solidFill>
                  <a:schemeClr val="bg1"/>
                </a:solidFill>
              </a:rPr>
              <a:t> finished here…</a:t>
            </a:r>
            <a:endParaRPr lang="en-AU" dirty="0">
              <a:solidFill>
                <a:schemeClr val="bg1"/>
              </a:solidFill>
            </a:endParaRPr>
          </a:p>
        </p:txBody>
      </p:sp>
      <p:sp>
        <p:nvSpPr>
          <p:cNvPr id="17" name="Title 3"/>
          <p:cNvSpPr>
            <a:spLocks noGrp="1"/>
          </p:cNvSpPr>
          <p:nvPr>
            <p:ph type="title"/>
          </p:nvPr>
        </p:nvSpPr>
        <p:spPr>
          <a:xfrm>
            <a:off x="107504" y="5373216"/>
            <a:ext cx="3168352" cy="1143000"/>
          </a:xfrm>
        </p:spPr>
        <p:txBody>
          <a:bodyPr/>
          <a:lstStyle/>
          <a:p>
            <a:r>
              <a:rPr lang="en-AU" dirty="0" smtClean="0"/>
              <a:t>HSC CLG</a:t>
            </a:r>
            <a:endParaRPr lang="en-AU" dirty="0"/>
          </a:p>
        </p:txBody>
      </p:sp>
      <p:sp>
        <p:nvSpPr>
          <p:cNvPr id="16" name="Down Arrow 15"/>
          <p:cNvSpPr/>
          <p:nvPr/>
        </p:nvSpPr>
        <p:spPr>
          <a:xfrm rot="16200000">
            <a:off x="4572000" y="443478"/>
            <a:ext cx="144016" cy="410445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18" name="Down Arrow 17"/>
          <p:cNvSpPr/>
          <p:nvPr/>
        </p:nvSpPr>
        <p:spPr>
          <a:xfrm rot="16200000">
            <a:off x="5092147" y="475496"/>
            <a:ext cx="147839" cy="51485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extBox 1"/>
          <p:cNvSpPr txBox="1"/>
          <p:nvPr/>
        </p:nvSpPr>
        <p:spPr>
          <a:xfrm>
            <a:off x="4059553" y="2495705"/>
            <a:ext cx="1168910" cy="261610"/>
          </a:xfrm>
          <a:prstGeom prst="rect">
            <a:avLst/>
          </a:prstGeom>
          <a:noFill/>
        </p:spPr>
        <p:txBody>
          <a:bodyPr wrap="none" rtlCol="0">
            <a:spAutoFit/>
          </a:bodyPr>
          <a:lstStyle/>
          <a:p>
            <a:r>
              <a:rPr lang="en-AU" sz="1100" b="1" dirty="0" smtClean="0"/>
              <a:t>‘Typical’ result</a:t>
            </a:r>
            <a:endParaRPr lang="en-AU" sz="1100" b="1" dirty="0"/>
          </a:p>
        </p:txBody>
      </p:sp>
      <p:sp>
        <p:nvSpPr>
          <p:cNvPr id="19" name="TextBox 18"/>
          <p:cNvSpPr txBox="1"/>
          <p:nvPr/>
        </p:nvSpPr>
        <p:spPr>
          <a:xfrm>
            <a:off x="3887924" y="3034659"/>
            <a:ext cx="1672253" cy="261610"/>
          </a:xfrm>
          <a:prstGeom prst="rect">
            <a:avLst/>
          </a:prstGeom>
          <a:noFill/>
        </p:spPr>
        <p:txBody>
          <a:bodyPr wrap="none" rtlCol="0">
            <a:spAutoFit/>
          </a:bodyPr>
          <a:lstStyle/>
          <a:p>
            <a:r>
              <a:rPr lang="en-AU" sz="1100" b="1" dirty="0" smtClean="0">
                <a:solidFill>
                  <a:schemeClr val="accent1">
                    <a:lumMod val="75000"/>
                  </a:schemeClr>
                </a:solidFill>
              </a:rPr>
              <a:t>Your ‘Achieved’ result</a:t>
            </a:r>
            <a:endParaRPr lang="en-AU" sz="1100" b="1" dirty="0">
              <a:solidFill>
                <a:schemeClr val="accent1">
                  <a:lumMod val="75000"/>
                </a:schemeClr>
              </a:solidFill>
            </a:endParaRPr>
          </a:p>
        </p:txBody>
      </p:sp>
    </p:spTree>
    <p:extLst>
      <p:ext uri="{BB962C8B-B14F-4D97-AF65-F5344CB8AC3E}">
        <p14:creationId xmlns:p14="http://schemas.microsoft.com/office/powerpoint/2010/main" val="1973344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500"/>
                                        <p:tgtEl>
                                          <p:spTgt spid="1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500"/>
                                        <p:tgtEl>
                                          <p:spTgt spid="15"/>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left)">
                                      <p:cBhvr>
                                        <p:cTn id="31" dur="500"/>
                                        <p:tgtEl>
                                          <p:spTgt spid="10"/>
                                        </p:tgtEl>
                                      </p:cBhvr>
                                    </p:animEffect>
                                  </p:childTnLst>
                                </p:cTn>
                              </p:par>
                            </p:childTnLst>
                          </p:cTn>
                        </p:par>
                        <p:par>
                          <p:cTn id="32" fill="hold">
                            <p:stCondLst>
                              <p:cond delay="500"/>
                            </p:stCondLst>
                            <p:childTnLst>
                              <p:par>
                                <p:cTn id="33" presetID="10" presetClass="entr" presetSubtype="0" fill="hold" grpId="0"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500"/>
                                        <p:tgtEl>
                                          <p:spTgt spid="12"/>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wipe(left)">
                                      <p:cBhvr>
                                        <p:cTn id="40" dur="1000"/>
                                        <p:tgtEl>
                                          <p:spTgt spid="16"/>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fade">
                                      <p:cBhvr>
                                        <p:cTn id="43" dur="500"/>
                                        <p:tgtEl>
                                          <p:spTgt spid="2"/>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wipe(left)">
                                      <p:cBhvr>
                                        <p:cTn id="48" dur="1000"/>
                                        <p:tgtEl>
                                          <p:spTgt spid="18"/>
                                        </p:tgtEl>
                                      </p:cBhvr>
                                    </p:animEffect>
                                  </p:childTnLst>
                                </p:cTn>
                              </p:par>
                              <p:par>
                                <p:cTn id="49" presetID="10" presetClass="entr" presetSubtype="0" fill="hold" grpId="0" nodeType="withEffect">
                                  <p:stCondLst>
                                    <p:cond delay="500"/>
                                  </p:stCondLst>
                                  <p:childTnLst>
                                    <p:set>
                                      <p:cBhvr>
                                        <p:cTn id="50" dur="1" fill="hold">
                                          <p:stCondLst>
                                            <p:cond delay="0"/>
                                          </p:stCondLst>
                                        </p:cTn>
                                        <p:tgtEl>
                                          <p:spTgt spid="19"/>
                                        </p:tgtEl>
                                        <p:attrNameLst>
                                          <p:attrName>style.visibility</p:attrName>
                                        </p:attrNameLst>
                                      </p:cBhvr>
                                      <p:to>
                                        <p:strVal val="visible"/>
                                      </p:to>
                                    </p:set>
                                    <p:animEffect transition="in" filter="fade">
                                      <p:cBhvr>
                                        <p:cTn id="5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p:bldP spid="9" grpId="0"/>
      <p:bldP spid="10" grpId="0" animBg="1"/>
      <p:bldP spid="12" grpId="0"/>
      <p:bldP spid="14" grpId="0" animBg="1"/>
      <p:bldP spid="15" grpId="0" animBg="1"/>
      <p:bldP spid="16" grpId="0" animBg="1"/>
      <p:bldP spid="18" grpId="0" animBg="1"/>
      <p:bldP spid="2" grpId="0"/>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68379" y="17140"/>
            <a:ext cx="3775621" cy="2088232"/>
          </a:xfrm>
        </p:spPr>
        <p:txBody>
          <a:bodyPr/>
          <a:lstStyle/>
          <a:p>
            <a:r>
              <a:rPr lang="en-AU" sz="4000" dirty="0" smtClean="0"/>
              <a:t>Ways of presenting CLG…</a:t>
            </a:r>
            <a:endParaRPr lang="en-AU" sz="4000" dirty="0"/>
          </a:p>
        </p:txBody>
      </p:sp>
      <p:cxnSp>
        <p:nvCxnSpPr>
          <p:cNvPr id="7" name="Straight Connector 6"/>
          <p:cNvCxnSpPr/>
          <p:nvPr/>
        </p:nvCxnSpPr>
        <p:spPr>
          <a:xfrm>
            <a:off x="899592" y="332656"/>
            <a:ext cx="72008" cy="5544616"/>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971600" y="5877272"/>
            <a:ext cx="54726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971600" y="548680"/>
            <a:ext cx="5472608" cy="5328592"/>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213001" y="5877272"/>
            <a:ext cx="902876" cy="369332"/>
          </a:xfrm>
          <a:prstGeom prst="rect">
            <a:avLst/>
          </a:prstGeom>
          <a:noFill/>
        </p:spPr>
        <p:txBody>
          <a:bodyPr wrap="none" rtlCol="0">
            <a:spAutoFit/>
          </a:bodyPr>
          <a:lstStyle/>
          <a:p>
            <a:r>
              <a:rPr lang="en-AU" dirty="0" smtClean="0"/>
              <a:t>Typical</a:t>
            </a:r>
            <a:endParaRPr lang="en-AU" dirty="0"/>
          </a:p>
        </p:txBody>
      </p:sp>
      <p:sp>
        <p:nvSpPr>
          <p:cNvPr id="13" name="TextBox 12"/>
          <p:cNvSpPr txBox="1"/>
          <p:nvPr/>
        </p:nvSpPr>
        <p:spPr>
          <a:xfrm rot="16200000">
            <a:off x="184108" y="2735632"/>
            <a:ext cx="1133644" cy="369332"/>
          </a:xfrm>
          <a:prstGeom prst="rect">
            <a:avLst/>
          </a:prstGeom>
          <a:noFill/>
        </p:spPr>
        <p:txBody>
          <a:bodyPr wrap="none" rtlCol="0">
            <a:spAutoFit/>
          </a:bodyPr>
          <a:lstStyle/>
          <a:p>
            <a:r>
              <a:rPr lang="en-AU" dirty="0" smtClean="0"/>
              <a:t>Achieved</a:t>
            </a:r>
            <a:endParaRPr lang="en-AU" dirty="0"/>
          </a:p>
        </p:txBody>
      </p:sp>
      <p:sp>
        <p:nvSpPr>
          <p:cNvPr id="14" name="Oval 13"/>
          <p:cNvSpPr/>
          <p:nvPr/>
        </p:nvSpPr>
        <p:spPr>
          <a:xfrm>
            <a:off x="4115877" y="1484784"/>
            <a:ext cx="600139" cy="868692"/>
          </a:xfrm>
          <a:prstGeom prst="ellipse">
            <a:avLst/>
          </a:prstGeom>
          <a:gradFill flip="none" rotWithShape="1">
            <a:gsLst>
              <a:gs pos="0">
                <a:schemeClr val="bg1">
                  <a:lumMod val="50000"/>
                  <a:tint val="66000"/>
                  <a:satMod val="160000"/>
                </a:schemeClr>
              </a:gs>
              <a:gs pos="24000">
                <a:schemeClr val="bg1">
                  <a:lumMod val="50000"/>
                  <a:tint val="44500"/>
                  <a:satMod val="160000"/>
                </a:schemeClr>
              </a:gs>
              <a:gs pos="100000">
                <a:schemeClr val="bg1">
                  <a:lumMod val="50000"/>
                  <a:tint val="23500"/>
                  <a:satMod val="16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Diamond 14"/>
          <p:cNvSpPr/>
          <p:nvPr/>
        </p:nvSpPr>
        <p:spPr>
          <a:xfrm>
            <a:off x="3347864" y="2492896"/>
            <a:ext cx="72008" cy="144016"/>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extBox 15"/>
          <p:cNvSpPr txBox="1"/>
          <p:nvPr/>
        </p:nvSpPr>
        <p:spPr>
          <a:xfrm>
            <a:off x="3419872" y="2426404"/>
            <a:ext cx="832279" cy="276999"/>
          </a:xfrm>
          <a:prstGeom prst="rect">
            <a:avLst/>
          </a:prstGeom>
          <a:noFill/>
        </p:spPr>
        <p:txBody>
          <a:bodyPr wrap="none" rtlCol="0">
            <a:spAutoFit/>
          </a:bodyPr>
          <a:lstStyle/>
          <a:p>
            <a:r>
              <a:rPr lang="en-AU" sz="1200" dirty="0" smtClean="0"/>
              <a:t>Angela M</a:t>
            </a:r>
            <a:endParaRPr lang="en-AU" sz="1200" dirty="0"/>
          </a:p>
        </p:txBody>
      </p:sp>
      <p:sp>
        <p:nvSpPr>
          <p:cNvPr id="17" name="Diamond 16"/>
          <p:cNvSpPr/>
          <p:nvPr/>
        </p:nvSpPr>
        <p:spPr>
          <a:xfrm>
            <a:off x="4532604" y="1721213"/>
            <a:ext cx="72008" cy="144016"/>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 name="TextBox 17"/>
          <p:cNvSpPr txBox="1"/>
          <p:nvPr/>
        </p:nvSpPr>
        <p:spPr>
          <a:xfrm>
            <a:off x="4604612" y="1654721"/>
            <a:ext cx="723275" cy="276999"/>
          </a:xfrm>
          <a:prstGeom prst="rect">
            <a:avLst/>
          </a:prstGeom>
          <a:noFill/>
        </p:spPr>
        <p:txBody>
          <a:bodyPr wrap="none" rtlCol="0">
            <a:spAutoFit/>
          </a:bodyPr>
          <a:lstStyle/>
          <a:p>
            <a:r>
              <a:rPr lang="en-AU" sz="1200" dirty="0" smtClean="0"/>
              <a:t>Peter M</a:t>
            </a:r>
            <a:endParaRPr lang="en-AU" sz="1200" dirty="0"/>
          </a:p>
        </p:txBody>
      </p:sp>
      <p:sp>
        <p:nvSpPr>
          <p:cNvPr id="19" name="Diamond 18"/>
          <p:cNvSpPr/>
          <p:nvPr/>
        </p:nvSpPr>
        <p:spPr>
          <a:xfrm>
            <a:off x="4568608" y="1047220"/>
            <a:ext cx="72008" cy="144016"/>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0" name="TextBox 19"/>
          <p:cNvSpPr txBox="1"/>
          <p:nvPr/>
        </p:nvSpPr>
        <p:spPr>
          <a:xfrm>
            <a:off x="4640616" y="980728"/>
            <a:ext cx="705642" cy="276999"/>
          </a:xfrm>
          <a:prstGeom prst="rect">
            <a:avLst/>
          </a:prstGeom>
          <a:noFill/>
        </p:spPr>
        <p:txBody>
          <a:bodyPr wrap="none" rtlCol="0">
            <a:spAutoFit/>
          </a:bodyPr>
          <a:lstStyle/>
          <a:p>
            <a:r>
              <a:rPr lang="en-AU" sz="1200" dirty="0" smtClean="0"/>
              <a:t>Adam J</a:t>
            </a:r>
            <a:endParaRPr lang="en-AU" sz="1200" dirty="0"/>
          </a:p>
        </p:txBody>
      </p:sp>
      <p:sp>
        <p:nvSpPr>
          <p:cNvPr id="21" name="Diamond 20"/>
          <p:cNvSpPr/>
          <p:nvPr/>
        </p:nvSpPr>
        <p:spPr>
          <a:xfrm>
            <a:off x="4049028" y="3271096"/>
            <a:ext cx="72008" cy="144016"/>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2" name="TextBox 21"/>
          <p:cNvSpPr txBox="1"/>
          <p:nvPr/>
        </p:nvSpPr>
        <p:spPr>
          <a:xfrm>
            <a:off x="4115877" y="3260995"/>
            <a:ext cx="1273554" cy="276999"/>
          </a:xfrm>
          <a:prstGeom prst="rect">
            <a:avLst/>
          </a:prstGeom>
          <a:noFill/>
        </p:spPr>
        <p:txBody>
          <a:bodyPr wrap="none" rtlCol="0">
            <a:spAutoFit/>
          </a:bodyPr>
          <a:lstStyle/>
          <a:p>
            <a:r>
              <a:rPr lang="en-AU" sz="1200" dirty="0" smtClean="0"/>
              <a:t>Sarah Thomson</a:t>
            </a:r>
            <a:endParaRPr lang="en-AU" sz="1200" dirty="0"/>
          </a:p>
        </p:txBody>
      </p:sp>
      <p:sp>
        <p:nvSpPr>
          <p:cNvPr id="23" name="Diamond 22"/>
          <p:cNvSpPr/>
          <p:nvPr/>
        </p:nvSpPr>
        <p:spPr>
          <a:xfrm>
            <a:off x="5076056" y="2491184"/>
            <a:ext cx="72008" cy="144016"/>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4" name="TextBox 23"/>
          <p:cNvSpPr txBox="1"/>
          <p:nvPr/>
        </p:nvSpPr>
        <p:spPr>
          <a:xfrm>
            <a:off x="5239660" y="2452508"/>
            <a:ext cx="1060931" cy="276999"/>
          </a:xfrm>
          <a:prstGeom prst="rect">
            <a:avLst/>
          </a:prstGeom>
          <a:noFill/>
        </p:spPr>
        <p:txBody>
          <a:bodyPr wrap="none" rtlCol="0">
            <a:spAutoFit/>
          </a:bodyPr>
          <a:lstStyle/>
          <a:p>
            <a:r>
              <a:rPr lang="en-AU" sz="1200" dirty="0" smtClean="0"/>
              <a:t>Ang See Ton</a:t>
            </a:r>
            <a:endParaRPr lang="en-AU" sz="1200" dirty="0"/>
          </a:p>
        </p:txBody>
      </p:sp>
      <p:sp>
        <p:nvSpPr>
          <p:cNvPr id="25" name="Diamond 24"/>
          <p:cNvSpPr/>
          <p:nvPr/>
        </p:nvSpPr>
        <p:spPr>
          <a:xfrm>
            <a:off x="5627301" y="1412775"/>
            <a:ext cx="72008" cy="144016"/>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6" name="TextBox 25"/>
          <p:cNvSpPr txBox="1"/>
          <p:nvPr/>
        </p:nvSpPr>
        <p:spPr>
          <a:xfrm>
            <a:off x="5711104" y="1346284"/>
            <a:ext cx="713657" cy="276999"/>
          </a:xfrm>
          <a:prstGeom prst="rect">
            <a:avLst/>
          </a:prstGeom>
          <a:noFill/>
        </p:spPr>
        <p:txBody>
          <a:bodyPr wrap="none" rtlCol="0">
            <a:spAutoFit/>
          </a:bodyPr>
          <a:lstStyle/>
          <a:p>
            <a:r>
              <a:rPr lang="en-AU" sz="1200" dirty="0" smtClean="0"/>
              <a:t>Maria B</a:t>
            </a:r>
            <a:endParaRPr lang="en-AU" sz="1200" dirty="0"/>
          </a:p>
        </p:txBody>
      </p:sp>
      <p:sp>
        <p:nvSpPr>
          <p:cNvPr id="27" name="Diamond 26"/>
          <p:cNvSpPr/>
          <p:nvPr/>
        </p:nvSpPr>
        <p:spPr>
          <a:xfrm>
            <a:off x="2650747" y="3465986"/>
            <a:ext cx="72008" cy="144016"/>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8" name="TextBox 27"/>
          <p:cNvSpPr txBox="1"/>
          <p:nvPr/>
        </p:nvSpPr>
        <p:spPr>
          <a:xfrm>
            <a:off x="2686751" y="3412812"/>
            <a:ext cx="952505" cy="276999"/>
          </a:xfrm>
          <a:prstGeom prst="rect">
            <a:avLst/>
          </a:prstGeom>
          <a:noFill/>
        </p:spPr>
        <p:txBody>
          <a:bodyPr wrap="none" rtlCol="0">
            <a:spAutoFit/>
          </a:bodyPr>
          <a:lstStyle/>
          <a:p>
            <a:r>
              <a:rPr lang="en-AU" sz="1200" dirty="0" smtClean="0"/>
              <a:t>Fred Jones</a:t>
            </a:r>
            <a:endParaRPr lang="en-AU" sz="1200" dirty="0"/>
          </a:p>
        </p:txBody>
      </p:sp>
    </p:spTree>
    <p:extLst>
      <p:ext uri="{BB962C8B-B14F-4D97-AF65-F5344CB8AC3E}">
        <p14:creationId xmlns:p14="http://schemas.microsoft.com/office/powerpoint/2010/main" val="428620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1000"/>
                                        <p:tgtEl>
                                          <p:spTgt spid="14"/>
                                        </p:tgtEl>
                                      </p:cBhvr>
                                    </p:animEffect>
                                    <p:anim calcmode="lin" valueType="num">
                                      <p:cBhvr>
                                        <p:cTn id="29" dur="1000" fill="hold"/>
                                        <p:tgtEl>
                                          <p:spTgt spid="14"/>
                                        </p:tgtEl>
                                        <p:attrNameLst>
                                          <p:attrName>ppt_x</p:attrName>
                                        </p:attrNameLst>
                                      </p:cBhvr>
                                      <p:tavLst>
                                        <p:tav tm="0">
                                          <p:val>
                                            <p:strVal val="#ppt_x"/>
                                          </p:val>
                                        </p:tav>
                                        <p:tav tm="100000">
                                          <p:val>
                                            <p:strVal val="#ppt_x"/>
                                          </p:val>
                                        </p:tav>
                                      </p:tavLst>
                                    </p:anim>
                                    <p:anim calcmode="lin" valueType="num">
                                      <p:cBhvr>
                                        <p:cTn id="3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0" presetClass="exit" presetSubtype="0" fill="hold" grpId="1" nodeType="clickEffect">
                                  <p:stCondLst>
                                    <p:cond delay="0"/>
                                  </p:stCondLst>
                                  <p:childTnLst>
                                    <p:animEffect transition="out" filter="fade">
                                      <p:cBhvr>
                                        <p:cTn id="34" dur="500"/>
                                        <p:tgtEl>
                                          <p:spTgt spid="14"/>
                                        </p:tgtEl>
                                      </p:cBhvr>
                                    </p:animEffect>
                                    <p:set>
                                      <p:cBhvr>
                                        <p:cTn id="35" dur="1" fill="hold">
                                          <p:stCondLst>
                                            <p:cond delay="499"/>
                                          </p:stCondLst>
                                        </p:cTn>
                                        <p:tgtEl>
                                          <p:spTgt spid="14"/>
                                        </p:tgtEl>
                                        <p:attrNameLst>
                                          <p:attrName>style.visibility</p:attrName>
                                        </p:attrNameLst>
                                      </p:cBhvr>
                                      <p:to>
                                        <p:strVal val="hidden"/>
                                      </p:to>
                                    </p:set>
                                  </p:childTnLst>
                                </p:cTn>
                              </p:par>
                            </p:childTnLst>
                          </p:cTn>
                        </p:par>
                        <p:par>
                          <p:cTn id="36" fill="hold">
                            <p:stCondLst>
                              <p:cond delay="500"/>
                            </p:stCondLst>
                            <p:childTnLst>
                              <p:par>
                                <p:cTn id="37" presetID="10" presetClass="entr" presetSubtype="0"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fade">
                                      <p:cBhvr>
                                        <p:cTn id="39" dur="500"/>
                                        <p:tgtEl>
                                          <p:spTgt spid="15"/>
                                        </p:tgtEl>
                                      </p:cBhvr>
                                    </p:animEffect>
                                  </p:childTnLst>
                                </p:cTn>
                              </p:par>
                            </p:childTnLst>
                          </p:cTn>
                        </p:par>
                        <p:par>
                          <p:cTn id="40" fill="hold">
                            <p:stCondLst>
                              <p:cond delay="1000"/>
                            </p:stCondLst>
                            <p:childTnLst>
                              <p:par>
                                <p:cTn id="41" presetID="10" presetClass="entr" presetSubtype="0" fill="hold" grpId="0" nodeType="after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500"/>
                                        <p:tgtEl>
                                          <p:spTgt spid="16"/>
                                        </p:tgtEl>
                                      </p:cBhvr>
                                    </p:animEffect>
                                  </p:childTnLst>
                                </p:cTn>
                              </p:par>
                            </p:childTnLst>
                          </p:cTn>
                        </p:par>
                        <p:par>
                          <p:cTn id="44" fill="hold">
                            <p:stCondLst>
                              <p:cond delay="1500"/>
                            </p:stCondLst>
                            <p:childTnLst>
                              <p:par>
                                <p:cTn id="45" presetID="10" presetClass="entr" presetSubtype="0"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fade">
                                      <p:cBhvr>
                                        <p:cTn id="47" dur="500"/>
                                        <p:tgtEl>
                                          <p:spTgt spid="17"/>
                                        </p:tgtEl>
                                      </p:cBhvr>
                                    </p:animEffect>
                                  </p:childTnLst>
                                </p:cTn>
                              </p:par>
                            </p:childTnLst>
                          </p:cTn>
                        </p:par>
                        <p:par>
                          <p:cTn id="48" fill="hold">
                            <p:stCondLst>
                              <p:cond delay="2000"/>
                            </p:stCondLst>
                            <p:childTnLst>
                              <p:par>
                                <p:cTn id="49" presetID="10" presetClass="entr" presetSubtype="0" fill="hold" grpId="0" nodeType="after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fade">
                                      <p:cBhvr>
                                        <p:cTn id="51" dur="500"/>
                                        <p:tgtEl>
                                          <p:spTgt spid="18"/>
                                        </p:tgtEl>
                                      </p:cBhvr>
                                    </p:animEffect>
                                  </p:childTnLst>
                                </p:cTn>
                              </p:par>
                            </p:childTnLst>
                          </p:cTn>
                        </p:par>
                        <p:par>
                          <p:cTn id="52" fill="hold">
                            <p:stCondLst>
                              <p:cond delay="2500"/>
                            </p:stCondLst>
                            <p:childTnLst>
                              <p:par>
                                <p:cTn id="53" presetID="10" presetClass="entr" presetSubtype="0" fill="hold" grpId="0" nodeType="after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500"/>
                                        <p:tgtEl>
                                          <p:spTgt spid="19"/>
                                        </p:tgtEl>
                                      </p:cBhvr>
                                    </p:animEffect>
                                  </p:childTnLst>
                                </p:cTn>
                              </p:par>
                            </p:childTnLst>
                          </p:cTn>
                        </p:par>
                        <p:par>
                          <p:cTn id="56" fill="hold">
                            <p:stCondLst>
                              <p:cond delay="3000"/>
                            </p:stCondLst>
                            <p:childTnLst>
                              <p:par>
                                <p:cTn id="57" presetID="10" presetClass="entr" presetSubtype="0" fill="hold" grpId="0" nodeType="after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fade">
                                      <p:cBhvr>
                                        <p:cTn id="59" dur="500"/>
                                        <p:tgtEl>
                                          <p:spTgt spid="20"/>
                                        </p:tgtEl>
                                      </p:cBhvr>
                                    </p:animEffect>
                                  </p:childTnLst>
                                </p:cTn>
                              </p:par>
                            </p:childTnLst>
                          </p:cTn>
                        </p:par>
                        <p:par>
                          <p:cTn id="60" fill="hold">
                            <p:stCondLst>
                              <p:cond delay="3500"/>
                            </p:stCondLst>
                            <p:childTnLst>
                              <p:par>
                                <p:cTn id="61" presetID="10" presetClass="entr" presetSubtype="0" fill="hold" grpId="0" nodeType="afterEffect">
                                  <p:stCondLst>
                                    <p:cond delay="0"/>
                                  </p:stCondLst>
                                  <p:childTnLst>
                                    <p:set>
                                      <p:cBhvr>
                                        <p:cTn id="62" dur="1" fill="hold">
                                          <p:stCondLst>
                                            <p:cond delay="0"/>
                                          </p:stCondLst>
                                        </p:cTn>
                                        <p:tgtEl>
                                          <p:spTgt spid="21"/>
                                        </p:tgtEl>
                                        <p:attrNameLst>
                                          <p:attrName>style.visibility</p:attrName>
                                        </p:attrNameLst>
                                      </p:cBhvr>
                                      <p:to>
                                        <p:strVal val="visible"/>
                                      </p:to>
                                    </p:set>
                                    <p:animEffect transition="in" filter="fade">
                                      <p:cBhvr>
                                        <p:cTn id="63" dur="500"/>
                                        <p:tgtEl>
                                          <p:spTgt spid="21"/>
                                        </p:tgtEl>
                                      </p:cBhvr>
                                    </p:animEffect>
                                  </p:childTnLst>
                                </p:cTn>
                              </p:par>
                            </p:childTnLst>
                          </p:cTn>
                        </p:par>
                        <p:par>
                          <p:cTn id="64" fill="hold">
                            <p:stCondLst>
                              <p:cond delay="4000"/>
                            </p:stCondLst>
                            <p:childTnLst>
                              <p:par>
                                <p:cTn id="65" presetID="10" presetClass="entr" presetSubtype="0" fill="hold" grpId="0" nodeType="after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fade">
                                      <p:cBhvr>
                                        <p:cTn id="67" dur="500"/>
                                        <p:tgtEl>
                                          <p:spTgt spid="22"/>
                                        </p:tgtEl>
                                      </p:cBhvr>
                                    </p:animEffect>
                                  </p:childTnLst>
                                </p:cTn>
                              </p:par>
                            </p:childTnLst>
                          </p:cTn>
                        </p:par>
                        <p:par>
                          <p:cTn id="68" fill="hold">
                            <p:stCondLst>
                              <p:cond delay="4500"/>
                            </p:stCondLst>
                            <p:childTnLst>
                              <p:par>
                                <p:cTn id="69" presetID="10" presetClass="entr" presetSubtype="0" fill="hold" grpId="0" nodeType="afterEffect">
                                  <p:stCondLst>
                                    <p:cond delay="0"/>
                                  </p:stCondLst>
                                  <p:childTnLst>
                                    <p:set>
                                      <p:cBhvr>
                                        <p:cTn id="70" dur="1" fill="hold">
                                          <p:stCondLst>
                                            <p:cond delay="0"/>
                                          </p:stCondLst>
                                        </p:cTn>
                                        <p:tgtEl>
                                          <p:spTgt spid="23"/>
                                        </p:tgtEl>
                                        <p:attrNameLst>
                                          <p:attrName>style.visibility</p:attrName>
                                        </p:attrNameLst>
                                      </p:cBhvr>
                                      <p:to>
                                        <p:strVal val="visible"/>
                                      </p:to>
                                    </p:set>
                                    <p:animEffect transition="in" filter="fade">
                                      <p:cBhvr>
                                        <p:cTn id="71" dur="500"/>
                                        <p:tgtEl>
                                          <p:spTgt spid="23"/>
                                        </p:tgtEl>
                                      </p:cBhvr>
                                    </p:animEffect>
                                  </p:childTnLst>
                                </p:cTn>
                              </p:par>
                            </p:childTnLst>
                          </p:cTn>
                        </p:par>
                        <p:par>
                          <p:cTn id="72" fill="hold">
                            <p:stCondLst>
                              <p:cond delay="5000"/>
                            </p:stCondLst>
                            <p:childTnLst>
                              <p:par>
                                <p:cTn id="73" presetID="10" presetClass="entr" presetSubtype="0" fill="hold" grpId="0" nodeType="afterEffect">
                                  <p:stCondLst>
                                    <p:cond delay="0"/>
                                  </p:stCondLst>
                                  <p:childTnLst>
                                    <p:set>
                                      <p:cBhvr>
                                        <p:cTn id="74" dur="1" fill="hold">
                                          <p:stCondLst>
                                            <p:cond delay="0"/>
                                          </p:stCondLst>
                                        </p:cTn>
                                        <p:tgtEl>
                                          <p:spTgt spid="24"/>
                                        </p:tgtEl>
                                        <p:attrNameLst>
                                          <p:attrName>style.visibility</p:attrName>
                                        </p:attrNameLst>
                                      </p:cBhvr>
                                      <p:to>
                                        <p:strVal val="visible"/>
                                      </p:to>
                                    </p:set>
                                    <p:animEffect transition="in" filter="fade">
                                      <p:cBhvr>
                                        <p:cTn id="75" dur="500"/>
                                        <p:tgtEl>
                                          <p:spTgt spid="24"/>
                                        </p:tgtEl>
                                      </p:cBhvr>
                                    </p:animEffect>
                                  </p:childTnLst>
                                </p:cTn>
                              </p:par>
                            </p:childTnLst>
                          </p:cTn>
                        </p:par>
                        <p:par>
                          <p:cTn id="76" fill="hold">
                            <p:stCondLst>
                              <p:cond delay="5500"/>
                            </p:stCondLst>
                            <p:childTnLst>
                              <p:par>
                                <p:cTn id="77" presetID="10" presetClass="entr" presetSubtype="0" fill="hold" grpId="0" nodeType="afterEffect">
                                  <p:stCondLst>
                                    <p:cond delay="0"/>
                                  </p:stCondLst>
                                  <p:childTnLst>
                                    <p:set>
                                      <p:cBhvr>
                                        <p:cTn id="78" dur="1" fill="hold">
                                          <p:stCondLst>
                                            <p:cond delay="0"/>
                                          </p:stCondLst>
                                        </p:cTn>
                                        <p:tgtEl>
                                          <p:spTgt spid="27"/>
                                        </p:tgtEl>
                                        <p:attrNameLst>
                                          <p:attrName>style.visibility</p:attrName>
                                        </p:attrNameLst>
                                      </p:cBhvr>
                                      <p:to>
                                        <p:strVal val="visible"/>
                                      </p:to>
                                    </p:set>
                                    <p:animEffect transition="in" filter="fade">
                                      <p:cBhvr>
                                        <p:cTn id="79" dur="500"/>
                                        <p:tgtEl>
                                          <p:spTgt spid="27"/>
                                        </p:tgtEl>
                                      </p:cBhvr>
                                    </p:animEffect>
                                  </p:childTnLst>
                                </p:cTn>
                              </p:par>
                            </p:childTnLst>
                          </p:cTn>
                        </p:par>
                        <p:par>
                          <p:cTn id="80" fill="hold">
                            <p:stCondLst>
                              <p:cond delay="6000"/>
                            </p:stCondLst>
                            <p:childTnLst>
                              <p:par>
                                <p:cTn id="81" presetID="10" presetClass="entr" presetSubtype="0" fill="hold" grpId="0" nodeType="afterEffect">
                                  <p:stCondLst>
                                    <p:cond delay="0"/>
                                  </p:stCondLst>
                                  <p:childTnLst>
                                    <p:set>
                                      <p:cBhvr>
                                        <p:cTn id="82" dur="1" fill="hold">
                                          <p:stCondLst>
                                            <p:cond delay="0"/>
                                          </p:stCondLst>
                                        </p:cTn>
                                        <p:tgtEl>
                                          <p:spTgt spid="28"/>
                                        </p:tgtEl>
                                        <p:attrNameLst>
                                          <p:attrName>style.visibility</p:attrName>
                                        </p:attrNameLst>
                                      </p:cBhvr>
                                      <p:to>
                                        <p:strVal val="visible"/>
                                      </p:to>
                                    </p:set>
                                    <p:animEffect transition="in" filter="fade">
                                      <p:cBhvr>
                                        <p:cTn id="83" dur="500"/>
                                        <p:tgtEl>
                                          <p:spTgt spid="28"/>
                                        </p:tgtEl>
                                      </p:cBhvr>
                                    </p:animEffect>
                                  </p:childTnLst>
                                </p:cTn>
                              </p:par>
                            </p:childTnLst>
                          </p:cTn>
                        </p:par>
                        <p:par>
                          <p:cTn id="84" fill="hold">
                            <p:stCondLst>
                              <p:cond delay="6500"/>
                            </p:stCondLst>
                            <p:childTnLst>
                              <p:par>
                                <p:cTn id="85" presetID="10" presetClass="entr" presetSubtype="0" fill="hold" grpId="0" nodeType="afterEffect">
                                  <p:stCondLst>
                                    <p:cond delay="0"/>
                                  </p:stCondLst>
                                  <p:childTnLst>
                                    <p:set>
                                      <p:cBhvr>
                                        <p:cTn id="86" dur="1" fill="hold">
                                          <p:stCondLst>
                                            <p:cond delay="0"/>
                                          </p:stCondLst>
                                        </p:cTn>
                                        <p:tgtEl>
                                          <p:spTgt spid="26"/>
                                        </p:tgtEl>
                                        <p:attrNameLst>
                                          <p:attrName>style.visibility</p:attrName>
                                        </p:attrNameLst>
                                      </p:cBhvr>
                                      <p:to>
                                        <p:strVal val="visible"/>
                                      </p:to>
                                    </p:set>
                                    <p:animEffect transition="in" filter="fade">
                                      <p:cBhvr>
                                        <p:cTn id="87" dur="500"/>
                                        <p:tgtEl>
                                          <p:spTgt spid="26"/>
                                        </p:tgtEl>
                                      </p:cBhvr>
                                    </p:animEffect>
                                  </p:childTnLst>
                                </p:cTn>
                              </p:par>
                            </p:childTnLst>
                          </p:cTn>
                        </p:par>
                        <p:par>
                          <p:cTn id="88" fill="hold">
                            <p:stCondLst>
                              <p:cond delay="7000"/>
                            </p:stCondLst>
                            <p:childTnLst>
                              <p:par>
                                <p:cTn id="89" presetID="10" presetClass="entr" presetSubtype="0" fill="hold" grpId="0" nodeType="afterEffect">
                                  <p:stCondLst>
                                    <p:cond delay="0"/>
                                  </p:stCondLst>
                                  <p:childTnLst>
                                    <p:set>
                                      <p:cBhvr>
                                        <p:cTn id="90" dur="1" fill="hold">
                                          <p:stCondLst>
                                            <p:cond delay="0"/>
                                          </p:stCondLst>
                                        </p:cTn>
                                        <p:tgtEl>
                                          <p:spTgt spid="25"/>
                                        </p:tgtEl>
                                        <p:attrNameLst>
                                          <p:attrName>style.visibility</p:attrName>
                                        </p:attrNameLst>
                                      </p:cBhvr>
                                      <p:to>
                                        <p:strVal val="visible"/>
                                      </p:to>
                                    </p:set>
                                    <p:animEffect transition="in" filter="fade">
                                      <p:cBhvr>
                                        <p:cTn id="91"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animBg="1"/>
      <p:bldP spid="14" grpId="1" animBg="1"/>
      <p:bldP spid="15" grpId="0" animBg="1"/>
      <p:bldP spid="16" grpId="0"/>
      <p:bldP spid="17" grpId="0" animBg="1"/>
      <p:bldP spid="18" grpId="0"/>
      <p:bldP spid="19" grpId="0" animBg="1"/>
      <p:bldP spid="20" grpId="0"/>
      <p:bldP spid="21" grpId="0" animBg="1"/>
      <p:bldP spid="22" grpId="0"/>
      <p:bldP spid="23" grpId="0" animBg="1"/>
      <p:bldP spid="24" grpId="0"/>
      <p:bldP spid="25" grpId="0" animBg="1"/>
      <p:bldP spid="26" grpId="0"/>
      <p:bldP spid="27" grpId="0" animBg="1"/>
      <p:bldP spid="2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68379" y="17140"/>
            <a:ext cx="3775621" cy="2088232"/>
          </a:xfrm>
        </p:spPr>
        <p:txBody>
          <a:bodyPr/>
          <a:lstStyle/>
          <a:p>
            <a:r>
              <a:rPr lang="en-AU" sz="4000" dirty="0" smtClean="0"/>
              <a:t>Ways of presenting CLG…</a:t>
            </a:r>
            <a:endParaRPr lang="en-AU" sz="4000" dirty="0"/>
          </a:p>
        </p:txBody>
      </p:sp>
      <p:cxnSp>
        <p:nvCxnSpPr>
          <p:cNvPr id="7" name="Straight Connector 6"/>
          <p:cNvCxnSpPr/>
          <p:nvPr/>
        </p:nvCxnSpPr>
        <p:spPr>
          <a:xfrm>
            <a:off x="884784" y="2546902"/>
            <a:ext cx="0" cy="277230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84784" y="3908474"/>
            <a:ext cx="7287616"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198446" y="3923764"/>
            <a:ext cx="524503" cy="276999"/>
          </a:xfrm>
          <a:prstGeom prst="rect">
            <a:avLst/>
          </a:prstGeom>
          <a:noFill/>
        </p:spPr>
        <p:txBody>
          <a:bodyPr wrap="none" rtlCol="0">
            <a:spAutoFit/>
          </a:bodyPr>
          <a:lstStyle/>
          <a:p>
            <a:r>
              <a:rPr lang="en-AU" sz="1200" dirty="0" smtClean="0"/>
              <a:t>2010</a:t>
            </a:r>
            <a:endParaRPr lang="en-AU" sz="1200" dirty="0"/>
          </a:p>
        </p:txBody>
      </p:sp>
      <p:sp>
        <p:nvSpPr>
          <p:cNvPr id="13" name="TextBox 12"/>
          <p:cNvSpPr txBox="1"/>
          <p:nvPr/>
        </p:nvSpPr>
        <p:spPr>
          <a:xfrm>
            <a:off x="323528" y="2708920"/>
            <a:ext cx="3555589" cy="369332"/>
          </a:xfrm>
          <a:prstGeom prst="rect">
            <a:avLst/>
          </a:prstGeom>
          <a:noFill/>
        </p:spPr>
        <p:txBody>
          <a:bodyPr wrap="none" rtlCol="0">
            <a:spAutoFit/>
          </a:bodyPr>
          <a:lstStyle/>
          <a:p>
            <a:r>
              <a:rPr lang="en-AU" dirty="0" smtClean="0"/>
              <a:t>Difference (= Achieved – Typical)</a:t>
            </a:r>
            <a:endParaRPr lang="en-AU" dirty="0"/>
          </a:p>
        </p:txBody>
      </p:sp>
      <p:sp>
        <p:nvSpPr>
          <p:cNvPr id="29" name="TextBox 28"/>
          <p:cNvSpPr txBox="1"/>
          <p:nvPr/>
        </p:nvSpPr>
        <p:spPr>
          <a:xfrm>
            <a:off x="2267744" y="3938899"/>
            <a:ext cx="513089" cy="276999"/>
          </a:xfrm>
          <a:prstGeom prst="rect">
            <a:avLst/>
          </a:prstGeom>
          <a:noFill/>
        </p:spPr>
        <p:txBody>
          <a:bodyPr wrap="none" rtlCol="0">
            <a:spAutoFit/>
          </a:bodyPr>
          <a:lstStyle/>
          <a:p>
            <a:r>
              <a:rPr lang="en-AU" sz="1200" dirty="0" smtClean="0"/>
              <a:t>2011</a:t>
            </a:r>
            <a:endParaRPr lang="en-AU" sz="1200" dirty="0"/>
          </a:p>
        </p:txBody>
      </p:sp>
      <p:sp>
        <p:nvSpPr>
          <p:cNvPr id="30" name="TextBox 29"/>
          <p:cNvSpPr txBox="1"/>
          <p:nvPr/>
        </p:nvSpPr>
        <p:spPr>
          <a:xfrm>
            <a:off x="3347864" y="3938899"/>
            <a:ext cx="524503" cy="276999"/>
          </a:xfrm>
          <a:prstGeom prst="rect">
            <a:avLst/>
          </a:prstGeom>
          <a:noFill/>
        </p:spPr>
        <p:txBody>
          <a:bodyPr wrap="none" rtlCol="0">
            <a:spAutoFit/>
          </a:bodyPr>
          <a:lstStyle/>
          <a:p>
            <a:r>
              <a:rPr lang="en-AU" sz="1200" dirty="0" smtClean="0"/>
              <a:t>2012</a:t>
            </a:r>
            <a:endParaRPr lang="en-AU" sz="1200" dirty="0"/>
          </a:p>
        </p:txBody>
      </p:sp>
      <p:sp>
        <p:nvSpPr>
          <p:cNvPr id="31" name="TextBox 30"/>
          <p:cNvSpPr txBox="1"/>
          <p:nvPr/>
        </p:nvSpPr>
        <p:spPr>
          <a:xfrm>
            <a:off x="4355976" y="3938899"/>
            <a:ext cx="524503" cy="276999"/>
          </a:xfrm>
          <a:prstGeom prst="rect">
            <a:avLst/>
          </a:prstGeom>
          <a:noFill/>
        </p:spPr>
        <p:txBody>
          <a:bodyPr wrap="none" rtlCol="0">
            <a:spAutoFit/>
          </a:bodyPr>
          <a:lstStyle/>
          <a:p>
            <a:r>
              <a:rPr lang="en-AU" sz="1200" dirty="0" smtClean="0"/>
              <a:t>2013</a:t>
            </a:r>
            <a:endParaRPr lang="en-AU" sz="1200" dirty="0"/>
          </a:p>
        </p:txBody>
      </p:sp>
      <p:sp>
        <p:nvSpPr>
          <p:cNvPr id="32" name="TextBox 31"/>
          <p:cNvSpPr txBox="1"/>
          <p:nvPr/>
        </p:nvSpPr>
        <p:spPr>
          <a:xfrm>
            <a:off x="5436096" y="3933056"/>
            <a:ext cx="524503" cy="276999"/>
          </a:xfrm>
          <a:prstGeom prst="rect">
            <a:avLst/>
          </a:prstGeom>
          <a:noFill/>
        </p:spPr>
        <p:txBody>
          <a:bodyPr wrap="none" rtlCol="0">
            <a:spAutoFit/>
          </a:bodyPr>
          <a:lstStyle/>
          <a:p>
            <a:r>
              <a:rPr lang="en-AU" sz="1200" dirty="0" smtClean="0"/>
              <a:t>2014</a:t>
            </a:r>
            <a:endParaRPr lang="en-AU" sz="1200" dirty="0"/>
          </a:p>
        </p:txBody>
      </p:sp>
      <p:sp>
        <p:nvSpPr>
          <p:cNvPr id="33" name="TextBox 32"/>
          <p:cNvSpPr txBox="1"/>
          <p:nvPr/>
        </p:nvSpPr>
        <p:spPr>
          <a:xfrm>
            <a:off x="6444208" y="3929374"/>
            <a:ext cx="524503" cy="276999"/>
          </a:xfrm>
          <a:prstGeom prst="rect">
            <a:avLst/>
          </a:prstGeom>
          <a:noFill/>
        </p:spPr>
        <p:txBody>
          <a:bodyPr wrap="none" rtlCol="0">
            <a:spAutoFit/>
          </a:bodyPr>
          <a:lstStyle/>
          <a:p>
            <a:r>
              <a:rPr lang="en-AU" sz="1200" dirty="0" smtClean="0"/>
              <a:t>2015</a:t>
            </a:r>
            <a:endParaRPr lang="en-AU" sz="1200" dirty="0"/>
          </a:p>
        </p:txBody>
      </p:sp>
      <p:sp>
        <p:nvSpPr>
          <p:cNvPr id="34" name="TextBox 33"/>
          <p:cNvSpPr txBox="1"/>
          <p:nvPr/>
        </p:nvSpPr>
        <p:spPr>
          <a:xfrm>
            <a:off x="7474773" y="3908474"/>
            <a:ext cx="524503" cy="276999"/>
          </a:xfrm>
          <a:prstGeom prst="rect">
            <a:avLst/>
          </a:prstGeom>
          <a:noFill/>
        </p:spPr>
        <p:txBody>
          <a:bodyPr wrap="none" rtlCol="0">
            <a:spAutoFit/>
          </a:bodyPr>
          <a:lstStyle/>
          <a:p>
            <a:r>
              <a:rPr lang="en-AU" sz="1200" dirty="0" smtClean="0"/>
              <a:t>2016</a:t>
            </a:r>
            <a:endParaRPr lang="en-AU" sz="1200" dirty="0"/>
          </a:p>
        </p:txBody>
      </p:sp>
      <p:cxnSp>
        <p:nvCxnSpPr>
          <p:cNvPr id="35" name="Straight Connector 34"/>
          <p:cNvCxnSpPr/>
          <p:nvPr/>
        </p:nvCxnSpPr>
        <p:spPr>
          <a:xfrm>
            <a:off x="1460697" y="3645024"/>
            <a:ext cx="1063591" cy="79208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2524288" y="4437112"/>
            <a:ext cx="1085827" cy="14401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610115" y="4581128"/>
            <a:ext cx="1063591" cy="39604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V="1">
            <a:off x="6738398" y="3078252"/>
            <a:ext cx="998626" cy="56677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V="1">
            <a:off x="5737297" y="3645024"/>
            <a:ext cx="1001101" cy="14401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V="1">
            <a:off x="4673706" y="3789040"/>
            <a:ext cx="1063591" cy="1176207"/>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0855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500"/>
                                        <p:tgtEl>
                                          <p:spTgt spid="12"/>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9"/>
                                        </p:tgtEl>
                                        <p:attrNameLst>
                                          <p:attrName>style.visibility</p:attrName>
                                        </p:attrNameLst>
                                      </p:cBhvr>
                                      <p:to>
                                        <p:strVal val="visible"/>
                                      </p:to>
                                    </p:set>
                                    <p:animEffect transition="in" filter="fade">
                                      <p:cBhvr>
                                        <p:cTn id="23" dur="500"/>
                                        <p:tgtEl>
                                          <p:spTgt spid="29"/>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fade">
                                      <p:cBhvr>
                                        <p:cTn id="26" dur="500"/>
                                        <p:tgtEl>
                                          <p:spTgt spid="30"/>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1"/>
                                        </p:tgtEl>
                                        <p:attrNameLst>
                                          <p:attrName>style.visibility</p:attrName>
                                        </p:attrNameLst>
                                      </p:cBhvr>
                                      <p:to>
                                        <p:strVal val="visible"/>
                                      </p:to>
                                    </p:set>
                                    <p:animEffect transition="in" filter="fade">
                                      <p:cBhvr>
                                        <p:cTn id="29" dur="500"/>
                                        <p:tgtEl>
                                          <p:spTgt spid="31"/>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fade">
                                      <p:cBhvr>
                                        <p:cTn id="32" dur="500"/>
                                        <p:tgtEl>
                                          <p:spTgt spid="32"/>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fade">
                                      <p:cBhvr>
                                        <p:cTn id="35" dur="500"/>
                                        <p:tgtEl>
                                          <p:spTgt spid="33"/>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4"/>
                                        </p:tgtEl>
                                        <p:attrNameLst>
                                          <p:attrName>style.visibility</p:attrName>
                                        </p:attrNameLst>
                                      </p:cBhvr>
                                      <p:to>
                                        <p:strVal val="visible"/>
                                      </p:to>
                                    </p:set>
                                    <p:animEffect transition="in" filter="fade">
                                      <p:cBhvr>
                                        <p:cTn id="38" dur="500"/>
                                        <p:tgtEl>
                                          <p:spTgt spid="34"/>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35"/>
                                        </p:tgtEl>
                                        <p:attrNameLst>
                                          <p:attrName>style.visibility</p:attrName>
                                        </p:attrNameLst>
                                      </p:cBhvr>
                                      <p:to>
                                        <p:strVal val="visible"/>
                                      </p:to>
                                    </p:set>
                                    <p:animEffect transition="in" filter="fade">
                                      <p:cBhvr>
                                        <p:cTn id="43" dur="500"/>
                                        <p:tgtEl>
                                          <p:spTgt spid="35"/>
                                        </p:tgtEl>
                                      </p:cBhvr>
                                    </p:animEffect>
                                  </p:childTnLst>
                                </p:cTn>
                              </p:par>
                            </p:childTnLst>
                          </p:cTn>
                        </p:par>
                        <p:par>
                          <p:cTn id="44" fill="hold">
                            <p:stCondLst>
                              <p:cond delay="500"/>
                            </p:stCondLst>
                            <p:childTnLst>
                              <p:par>
                                <p:cTn id="45" presetID="10" presetClass="entr" presetSubtype="0" fill="hold" nodeType="afterEffect">
                                  <p:stCondLst>
                                    <p:cond delay="1000"/>
                                  </p:stCondLst>
                                  <p:childTnLst>
                                    <p:set>
                                      <p:cBhvr>
                                        <p:cTn id="46" dur="1" fill="hold">
                                          <p:stCondLst>
                                            <p:cond delay="0"/>
                                          </p:stCondLst>
                                        </p:cTn>
                                        <p:tgtEl>
                                          <p:spTgt spid="37"/>
                                        </p:tgtEl>
                                        <p:attrNameLst>
                                          <p:attrName>style.visibility</p:attrName>
                                        </p:attrNameLst>
                                      </p:cBhvr>
                                      <p:to>
                                        <p:strVal val="visible"/>
                                      </p:to>
                                    </p:set>
                                    <p:animEffect transition="in" filter="fade">
                                      <p:cBhvr>
                                        <p:cTn id="47" dur="500"/>
                                        <p:tgtEl>
                                          <p:spTgt spid="37"/>
                                        </p:tgtEl>
                                      </p:cBhvr>
                                    </p:animEffect>
                                  </p:childTnLst>
                                </p:cTn>
                              </p:par>
                            </p:childTnLst>
                          </p:cTn>
                        </p:par>
                        <p:par>
                          <p:cTn id="48" fill="hold">
                            <p:stCondLst>
                              <p:cond delay="2000"/>
                            </p:stCondLst>
                            <p:childTnLst>
                              <p:par>
                                <p:cTn id="49" presetID="10" presetClass="entr" presetSubtype="0" fill="hold" nodeType="afterEffect">
                                  <p:stCondLst>
                                    <p:cond delay="1000"/>
                                  </p:stCondLst>
                                  <p:childTnLst>
                                    <p:set>
                                      <p:cBhvr>
                                        <p:cTn id="50" dur="1" fill="hold">
                                          <p:stCondLst>
                                            <p:cond delay="0"/>
                                          </p:stCondLst>
                                        </p:cTn>
                                        <p:tgtEl>
                                          <p:spTgt spid="38"/>
                                        </p:tgtEl>
                                        <p:attrNameLst>
                                          <p:attrName>style.visibility</p:attrName>
                                        </p:attrNameLst>
                                      </p:cBhvr>
                                      <p:to>
                                        <p:strVal val="visible"/>
                                      </p:to>
                                    </p:set>
                                    <p:animEffect transition="in" filter="fade">
                                      <p:cBhvr>
                                        <p:cTn id="51" dur="500"/>
                                        <p:tgtEl>
                                          <p:spTgt spid="38"/>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44"/>
                                        </p:tgtEl>
                                        <p:attrNameLst>
                                          <p:attrName>style.visibility</p:attrName>
                                        </p:attrNameLst>
                                      </p:cBhvr>
                                      <p:to>
                                        <p:strVal val="visible"/>
                                      </p:to>
                                    </p:set>
                                    <p:animEffect transition="in" filter="fade">
                                      <p:cBhvr>
                                        <p:cTn id="56" dur="500"/>
                                        <p:tgtEl>
                                          <p:spTgt spid="44"/>
                                        </p:tgtEl>
                                      </p:cBhvr>
                                    </p:animEffect>
                                  </p:childTnLst>
                                </p:cTn>
                              </p:par>
                            </p:childTnLst>
                          </p:cTn>
                        </p:par>
                        <p:par>
                          <p:cTn id="57" fill="hold">
                            <p:stCondLst>
                              <p:cond delay="500"/>
                            </p:stCondLst>
                            <p:childTnLst>
                              <p:par>
                                <p:cTn id="58" presetID="10" presetClass="entr" presetSubtype="0" fill="hold" nodeType="afterEffect">
                                  <p:stCondLst>
                                    <p:cond delay="1000"/>
                                  </p:stCondLst>
                                  <p:childTnLst>
                                    <p:set>
                                      <p:cBhvr>
                                        <p:cTn id="59" dur="1" fill="hold">
                                          <p:stCondLst>
                                            <p:cond delay="0"/>
                                          </p:stCondLst>
                                        </p:cTn>
                                        <p:tgtEl>
                                          <p:spTgt spid="43"/>
                                        </p:tgtEl>
                                        <p:attrNameLst>
                                          <p:attrName>style.visibility</p:attrName>
                                        </p:attrNameLst>
                                      </p:cBhvr>
                                      <p:to>
                                        <p:strVal val="visible"/>
                                      </p:to>
                                    </p:set>
                                    <p:animEffect transition="in" filter="fade">
                                      <p:cBhvr>
                                        <p:cTn id="60" dur="500"/>
                                        <p:tgtEl>
                                          <p:spTgt spid="43"/>
                                        </p:tgtEl>
                                      </p:cBhvr>
                                    </p:animEffect>
                                  </p:childTnLst>
                                </p:cTn>
                              </p:par>
                            </p:childTnLst>
                          </p:cTn>
                        </p:par>
                        <p:par>
                          <p:cTn id="61" fill="hold">
                            <p:stCondLst>
                              <p:cond delay="2000"/>
                            </p:stCondLst>
                            <p:childTnLst>
                              <p:par>
                                <p:cTn id="62" presetID="10" presetClass="entr" presetSubtype="0" fill="hold" nodeType="afterEffect">
                                  <p:stCondLst>
                                    <p:cond delay="1000"/>
                                  </p:stCondLst>
                                  <p:childTnLst>
                                    <p:set>
                                      <p:cBhvr>
                                        <p:cTn id="63" dur="1" fill="hold">
                                          <p:stCondLst>
                                            <p:cond delay="0"/>
                                          </p:stCondLst>
                                        </p:cTn>
                                        <p:tgtEl>
                                          <p:spTgt spid="42"/>
                                        </p:tgtEl>
                                        <p:attrNameLst>
                                          <p:attrName>style.visibility</p:attrName>
                                        </p:attrNameLst>
                                      </p:cBhvr>
                                      <p:to>
                                        <p:strVal val="visible"/>
                                      </p:to>
                                    </p:set>
                                    <p:animEffect transition="in" filter="fade">
                                      <p:cBhvr>
                                        <p:cTn id="64"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29" grpId="0"/>
      <p:bldP spid="30" grpId="0"/>
      <p:bldP spid="31" grpId="0"/>
      <p:bldP spid="32" grpId="0"/>
      <p:bldP spid="33" grpId="0"/>
      <p:bldP spid="34" grpId="0"/>
    </p:bld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912</TotalTime>
  <Words>450</Words>
  <Application>Microsoft Office PowerPoint</Application>
  <PresentationFormat>On-screen Show (4:3)</PresentationFormat>
  <Paragraphs>79</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Georgia</vt:lpstr>
      <vt:lpstr>Trebuchet MS</vt:lpstr>
      <vt:lpstr>Slipstream</vt:lpstr>
      <vt:lpstr>Comparative Learning Gain</vt:lpstr>
      <vt:lpstr>The “Results Equation”</vt:lpstr>
      <vt:lpstr>The “Results Equation”</vt:lpstr>
      <vt:lpstr>“Learning Gain” in NAPLAN</vt:lpstr>
      <vt:lpstr>Comparative Learning Gain</vt:lpstr>
      <vt:lpstr>PowerPoint Presentation</vt:lpstr>
      <vt:lpstr>HSC CLG</vt:lpstr>
      <vt:lpstr>Ways of presenting CLG…</vt:lpstr>
      <vt:lpstr>Ways of presenting CLG…</vt:lpstr>
      <vt:lpstr>Comparative Learning Gain</vt:lpstr>
    </vt:vector>
  </TitlesOfParts>
  <Company>Catholic Education Parramatta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jdecourcy</dc:creator>
  <cp:lastModifiedBy>Sherman Mingo | Crazy Domains</cp:lastModifiedBy>
  <cp:revision>104</cp:revision>
  <dcterms:created xsi:type="dcterms:W3CDTF">2009-11-10T06:06:34Z</dcterms:created>
  <dcterms:modified xsi:type="dcterms:W3CDTF">2020-04-27T02:11:55Z</dcterms:modified>
</cp:coreProperties>
</file>