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56" r:id="rId2"/>
    <p:sldId id="266" r:id="rId3"/>
    <p:sldId id="275" r:id="rId4"/>
    <p:sldId id="268" r:id="rId5"/>
    <p:sldId id="267" r:id="rId6"/>
    <p:sldId id="269" r:id="rId7"/>
    <p:sldId id="257" r:id="rId8"/>
    <p:sldId id="270" r:id="rId9"/>
    <p:sldId id="271" r:id="rId10"/>
    <p:sldId id="272" r:id="rId11"/>
    <p:sldId id="273" r:id="rId12"/>
    <p:sldId id="274" r:id="rId13"/>
    <p:sldId id="265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FF"/>
    <a:srgbClr val="FFFF99"/>
    <a:srgbClr val="89117B"/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553778D-25E8-4EA5-A0EF-474C24C1B8D6}" type="datetimeFigureOut">
              <a:rPr lang="en-AU"/>
              <a:pPr>
                <a:defRPr/>
              </a:pPr>
              <a:t>27/04/2020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5E97D5D-73C2-4CFD-8A6C-CEF786FC1EC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242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A50364E-D7CA-4D73-8C15-FCFBAF1AA87D}" type="slidenum">
              <a:rPr lang="en-AU" altLang="en-US"/>
              <a:pPr eaLnBrk="1" hangingPunct="1"/>
              <a:t>7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270A4-CD94-40EB-9265-6AB5632BB6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9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05357-9160-414E-B151-D5859D9821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27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E0AB3-F197-4DF4-B2C8-FC2D648A3A1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738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63E5-299B-4322-8D30-1535C92D5C0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607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E9A31-F5AE-429F-AE9E-EFC66340B7D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972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D449-F2F8-4CC3-8D5B-0C74D62C6B2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133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E350E-389C-4677-9B9B-01E4B482AB9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684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7F709-5B89-4294-A079-18B2821C13F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805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9DD45-7A62-4FB3-9954-8C075A9FDD9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976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03A6-9122-40DD-853D-774D6C1849C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072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F0FEB-43FD-4F4B-A689-771FB11EF35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663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6477665-C90A-467E-BC5F-C9329CD9185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Types of Data</a:t>
            </a:r>
            <a:endParaRPr lang="en-AU" b="1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Strengths, limitations and use</a:t>
            </a:r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522913" y="6400800"/>
            <a:ext cx="362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Gill Sans MT" pitchFamily="34" charset="0"/>
              </a:rPr>
              <a:t>Data Type #3: Measures</a:t>
            </a:r>
            <a:endParaRPr lang="en-AU" altLang="en-US" sz="2400" b="1">
              <a:solidFill>
                <a:srgbClr val="000000"/>
              </a:solidFill>
              <a:latin typeface="Gill Sans MT" pitchFamily="34" charset="0"/>
            </a:endParaRPr>
          </a:p>
        </p:txBody>
      </p:sp>
      <p:pic>
        <p:nvPicPr>
          <p:cNvPr id="26633" name="Picture 9" descr="SchoolCertific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5298">
            <a:off x="7235825" y="4437063"/>
            <a:ext cx="12747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Text Box 10"/>
          <p:cNvSpPr txBox="1">
            <a:spLocks noChangeArrowheads="1"/>
          </p:cNvSpPr>
          <p:nvPr/>
        </p:nvSpPr>
        <p:spPr bwMode="auto">
          <a:xfrm rot="305527">
            <a:off x="2268538" y="765175"/>
            <a:ext cx="570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Measures are seductive with their apparent precision</a:t>
            </a:r>
            <a:endParaRPr lang="en-AU" alt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 rot="-436617">
            <a:off x="539750" y="1989138"/>
            <a:ext cx="570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A strength is the way in which measures can be easily aggregated to class, school and system levels.</a:t>
            </a:r>
            <a:endParaRPr lang="en-AU" altLang="en-US"/>
          </a:p>
        </p:txBody>
      </p:sp>
      <p:pic>
        <p:nvPicPr>
          <p:cNvPr id="26636" name="Picture 12" descr="View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85">
            <a:off x="6443663" y="1700213"/>
            <a:ext cx="23034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7" name="Text Box 13"/>
          <p:cNvSpPr txBox="1">
            <a:spLocks noChangeArrowheads="1"/>
          </p:cNvSpPr>
          <p:nvPr/>
        </p:nvSpPr>
        <p:spPr bwMode="auto">
          <a:xfrm rot="-436617">
            <a:off x="785813" y="3636963"/>
            <a:ext cx="57086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Limitations include:</a:t>
            </a:r>
          </a:p>
          <a:p>
            <a:pPr eaLnBrk="1" hangingPunct="1">
              <a:buFontTx/>
              <a:buChar char="•"/>
            </a:pPr>
            <a:r>
              <a:rPr lang="en-US" altLang="en-US"/>
              <a:t>The loss of detail in collapsing learning (or any other construct) to a number</a:t>
            </a:r>
          </a:p>
          <a:p>
            <a:pPr eaLnBrk="1" hangingPunct="1">
              <a:buFontTx/>
              <a:buChar char="•"/>
            </a:pPr>
            <a:r>
              <a:rPr lang="en-US" altLang="en-US"/>
              <a:t>Unexamined assumptions about the relationship of the measure to the construct</a:t>
            </a:r>
          </a:p>
          <a:p>
            <a:pPr eaLnBrk="1" hangingPunct="1">
              <a:buFontTx/>
              <a:buChar char="•"/>
            </a:pPr>
            <a:r>
              <a:rPr lang="en-US" altLang="en-US"/>
              <a:t>The frequency with which people ignore confidence limits</a:t>
            </a:r>
          </a:p>
          <a:p>
            <a:pPr eaLnBrk="1" hangingPunct="1">
              <a:buFontTx/>
              <a:buChar char="•"/>
            </a:pP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/>
      <p:bldP spid="26635" grpId="0"/>
      <p:bldP spid="2663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440363" y="0"/>
            <a:ext cx="3703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Gill Sans MT" pitchFamily="34" charset="0"/>
              </a:rPr>
              <a:t>Data Type #4: Indicators</a:t>
            </a:r>
            <a:endParaRPr lang="en-AU" altLang="en-US" sz="2400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 rot="207291">
            <a:off x="827088" y="476250"/>
            <a:ext cx="799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CC"/>
                </a:solidFill>
                <a:latin typeface="Gill Sans MT" pitchFamily="34" charset="0"/>
              </a:rPr>
              <a:t>Indicators are our commonest and most challenging data type</a:t>
            </a:r>
            <a:endParaRPr lang="en-AU" altLang="en-US" sz="2000" b="1">
              <a:solidFill>
                <a:srgbClr val="0000CC"/>
              </a:solidFill>
              <a:latin typeface="Gill Sans MT" pitchFamily="34" charset="0"/>
            </a:endParaRPr>
          </a:p>
        </p:txBody>
      </p:sp>
      <p:graphicFrame>
        <p:nvGraphicFramePr>
          <p:cNvPr id="27696" name="Group 48"/>
          <p:cNvGraphicFramePr>
            <a:graphicFrameLocks noGrp="1"/>
          </p:cNvGraphicFramePr>
          <p:nvPr/>
        </p:nvGraphicFramePr>
        <p:xfrm>
          <a:off x="1331913" y="3213100"/>
          <a:ext cx="6167437" cy="2592388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Strong</a:t>
                      </a:r>
                      <a:endParaRPr kumimoji="0" lang="en-A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or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Weak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Robust</a:t>
                      </a:r>
                      <a:endParaRPr kumimoji="0" lang="en-A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or</a:t>
                      </a:r>
                      <a:endParaRPr kumimoji="0" lang="en-A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Fragile</a:t>
                      </a:r>
                      <a:endParaRPr kumimoji="0" lang="en-A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Leading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or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Lagging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9117B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Change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9117B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9117B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or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9117B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9117B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Instance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9117B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92" name="Line 44"/>
          <p:cNvSpPr>
            <a:spLocks noChangeShapeType="1"/>
          </p:cNvSpPr>
          <p:nvPr/>
        </p:nvSpPr>
        <p:spPr bwMode="auto">
          <a:xfrm>
            <a:off x="3419475" y="3644900"/>
            <a:ext cx="1944688" cy="0"/>
          </a:xfrm>
          <a:prstGeom prst="line">
            <a:avLst/>
          </a:prstGeom>
          <a:noFill/>
          <a:ln w="38100">
            <a:solidFill>
              <a:srgbClr val="89117B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3433763" y="4294188"/>
            <a:ext cx="1944687" cy="0"/>
          </a:xfrm>
          <a:prstGeom prst="line">
            <a:avLst/>
          </a:prstGeom>
          <a:noFill/>
          <a:ln w="38100">
            <a:solidFill>
              <a:srgbClr val="89117B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468313" y="2708275"/>
            <a:ext cx="799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CC"/>
                </a:solidFill>
                <a:latin typeface="Gill Sans MT" pitchFamily="34" charset="0"/>
              </a:rPr>
              <a:t>4 questions to ask about any indicator – is it…</a:t>
            </a:r>
            <a:endParaRPr lang="en-AU" altLang="en-US" sz="2400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611188" y="1412875"/>
            <a:ext cx="799306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accent2"/>
                </a:solidFill>
                <a:latin typeface="Gill Sans MT" pitchFamily="34" charset="0"/>
              </a:rPr>
              <a:t>A ‘Strong’ indicator is arguably closely related to the underlying construct, but a weak one is not.  (Think test scores and the constructs of achievement and pedagogy.) ‘Strength’ combines the ideas of validity and reliability.</a:t>
            </a:r>
            <a:endParaRPr lang="en-AU" altLang="en-US" sz="2000" b="1">
              <a:solidFill>
                <a:schemeClr val="accent2"/>
              </a:solidFill>
              <a:latin typeface="Gill Sans MT" pitchFamily="34" charset="0"/>
            </a:endParaRPr>
          </a:p>
        </p:txBody>
      </p:sp>
      <p:sp>
        <p:nvSpPr>
          <p:cNvPr id="27699" name="Text Box 51"/>
          <p:cNvSpPr txBox="1">
            <a:spLocks noChangeArrowheads="1"/>
          </p:cNvSpPr>
          <p:nvPr/>
        </p:nvSpPr>
        <p:spPr bwMode="auto">
          <a:xfrm>
            <a:off x="563563" y="1571625"/>
            <a:ext cx="7993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CC"/>
                </a:solidFill>
                <a:latin typeface="Gill Sans MT" pitchFamily="34" charset="0"/>
              </a:rPr>
              <a:t>A ‘Robust’ indicator can’t be ‘fiddled’ very easily; a Fragile one can. (Think of asking how many computers you have in your school… then sending out money based on how few you have.)</a:t>
            </a:r>
            <a:endParaRPr lang="en-AU" altLang="en-US" sz="2000" b="1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539750" y="1268413"/>
            <a:ext cx="799306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3300"/>
                </a:solidFill>
                <a:latin typeface="Gill Sans MT" pitchFamily="34" charset="0"/>
              </a:rPr>
              <a:t>A ‘Leading’ indicator relates to a construct in the future; a ‘lagging’ indicator tells you about something that’s happened in the past.  (Think of the construct ‘achievement’ and then how measures of academic self-concept and test scores relate.)</a:t>
            </a:r>
            <a:endParaRPr lang="en-AU" altLang="en-US" sz="2000" b="1">
              <a:solidFill>
                <a:srgbClr val="FF3300"/>
              </a:solidFill>
              <a:latin typeface="Gill Sans MT" pitchFamily="34" charset="0"/>
            </a:endParaRP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539750" y="1289050"/>
            <a:ext cx="7993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89117B"/>
                </a:solidFill>
                <a:latin typeface="Gill Sans MT" pitchFamily="34" charset="0"/>
              </a:rPr>
              <a:t>A ‘Change’ indicator is constructed from the difference over time in two measures;  an ‘Instance’ indicator gives just a point in time.</a:t>
            </a:r>
            <a:endParaRPr lang="en-AU" altLang="en-US" sz="2000" b="1">
              <a:solidFill>
                <a:srgbClr val="89117B"/>
              </a:solidFill>
              <a:latin typeface="Gill Sans MT" pitchFamily="34" charset="0"/>
            </a:endParaRPr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>
            <a:off x="1042988" y="3500438"/>
            <a:ext cx="936625" cy="0"/>
          </a:xfrm>
          <a:prstGeom prst="line">
            <a:avLst/>
          </a:prstGeom>
          <a:noFill/>
          <a:ln w="152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1042988" y="4149725"/>
            <a:ext cx="908050" cy="0"/>
          </a:xfrm>
          <a:prstGeom prst="line">
            <a:avLst/>
          </a:prstGeom>
          <a:noFill/>
          <a:ln w="152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1028700" y="4797425"/>
            <a:ext cx="936625" cy="0"/>
          </a:xfrm>
          <a:prstGeom prst="line">
            <a:avLst/>
          </a:prstGeom>
          <a:noFill/>
          <a:ln w="1524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>
            <a:off x="1042988" y="5445125"/>
            <a:ext cx="936625" cy="0"/>
          </a:xfrm>
          <a:prstGeom prst="line">
            <a:avLst/>
          </a:prstGeom>
          <a:noFill/>
          <a:ln w="152400">
            <a:solidFill>
              <a:srgbClr val="89117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71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371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871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7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92" grpId="0" animBg="1"/>
      <p:bldP spid="27693" grpId="0" animBg="1"/>
      <p:bldP spid="27697" grpId="0"/>
      <p:bldP spid="27698" grpId="0"/>
      <p:bldP spid="27698" grpId="1"/>
      <p:bldP spid="27699" grpId="0"/>
      <p:bldP spid="27699" grpId="1"/>
      <p:bldP spid="27700" grpId="0"/>
      <p:bldP spid="27700" grpId="1"/>
      <p:bldP spid="27701" grpId="0"/>
      <p:bldP spid="27701" grpId="1"/>
      <p:bldP spid="27702" grpId="0" animBg="1"/>
      <p:bldP spid="27702" grpId="1" animBg="1"/>
      <p:bldP spid="27704" grpId="0" animBg="1"/>
      <p:bldP spid="27704" grpId="1" animBg="1"/>
      <p:bldP spid="27705" grpId="0" animBg="1"/>
      <p:bldP spid="2770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95288" y="3068638"/>
            <a:ext cx="2808287" cy="466725"/>
          </a:xfrm>
          <a:prstGeom prst="rect">
            <a:avLst/>
          </a:prstGeom>
          <a:noFill/>
          <a:ln w="9525">
            <a:solidFill>
              <a:srgbClr val="89117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3300"/>
                </a:solidFill>
              </a:rPr>
              <a:t>Using data well</a:t>
            </a:r>
            <a:endParaRPr lang="en-AU" altLang="en-US" sz="2400" b="1">
              <a:solidFill>
                <a:srgbClr val="FF3300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95288" y="765175"/>
            <a:ext cx="384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/>
              <a:t>Use it to ask the right questions</a:t>
            </a:r>
            <a:endParaRPr lang="en-AU" altLang="en-US" b="1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403350" y="1125538"/>
            <a:ext cx="936625" cy="1943100"/>
          </a:xfrm>
          <a:prstGeom prst="line">
            <a:avLst/>
          </a:prstGeom>
          <a:noFill/>
          <a:ln w="952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356100" y="2349500"/>
            <a:ext cx="41052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/>
              <a:t>‘Triangulate’ the construct – what other way do I have of looking at it?</a:t>
            </a:r>
            <a:endParaRPr lang="en-AU" altLang="en-US" b="1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211638" y="4005263"/>
            <a:ext cx="410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/>
              <a:t>Decide on a direction – go top-down, or bottom-up</a:t>
            </a:r>
            <a:endParaRPr lang="en-AU" altLang="en-US" b="1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284663" y="5084763"/>
            <a:ext cx="41052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/>
              <a:t>Slice the data different ways: mean, top, bottom, time, individual map</a:t>
            </a:r>
            <a:endParaRPr lang="en-AU" altLang="en-US" b="1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V="1">
            <a:off x="3203575" y="2636838"/>
            <a:ext cx="1008063" cy="431800"/>
          </a:xfrm>
          <a:prstGeom prst="line">
            <a:avLst/>
          </a:prstGeom>
          <a:noFill/>
          <a:ln w="952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203575" y="3500438"/>
            <a:ext cx="1008063" cy="720725"/>
          </a:xfrm>
          <a:prstGeom prst="line">
            <a:avLst/>
          </a:prstGeom>
          <a:noFill/>
          <a:ln w="952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000250" y="3535363"/>
            <a:ext cx="2355850" cy="1765300"/>
          </a:xfrm>
          <a:prstGeom prst="line">
            <a:avLst/>
          </a:prstGeom>
          <a:noFill/>
          <a:ln w="952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067175" y="1196975"/>
            <a:ext cx="4681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/>
              <a:t>Test the ‘Strength’ of the evidence: is it a sound link of measure-construct?</a:t>
            </a:r>
            <a:endParaRPr lang="en-AU" altLang="en-US" b="1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V="1">
            <a:off x="1979613" y="1628775"/>
            <a:ext cx="2016125" cy="1439863"/>
          </a:xfrm>
          <a:prstGeom prst="line">
            <a:avLst/>
          </a:prstGeom>
          <a:noFill/>
          <a:ln w="952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827088" y="5516563"/>
            <a:ext cx="338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/>
              <a:t>Be suspicious of yourself: ask the next question</a:t>
            </a:r>
            <a:endParaRPr lang="en-AU" altLang="en-US" b="1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1331913" y="3535363"/>
            <a:ext cx="1008062" cy="2054225"/>
          </a:xfrm>
          <a:prstGeom prst="line">
            <a:avLst/>
          </a:prstGeom>
          <a:noFill/>
          <a:ln w="952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 animBg="1"/>
      <p:bldP spid="28679" grpId="0"/>
      <p:bldP spid="28680" grpId="0"/>
      <p:bldP spid="28681" grpId="0"/>
      <p:bldP spid="28682" grpId="0" animBg="1"/>
      <p:bldP spid="28683" grpId="0" animBg="1"/>
      <p:bldP spid="28684" grpId="0" animBg="1"/>
      <p:bldP spid="28685" grpId="0"/>
      <p:bldP spid="28686" grpId="0" animBg="1"/>
      <p:bldP spid="28687" grpId="0"/>
      <p:bldP spid="286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97075"/>
            <a:ext cx="7772400" cy="29448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data, used well, frame the good questions;</a:t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Used poorly, they rush to judgment</a:t>
            </a:r>
            <a:endParaRPr lang="en-AU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Notep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7275">
            <a:off x="762000" y="685800"/>
            <a:ext cx="7620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 rot="-595683">
            <a:off x="2749550" y="2152650"/>
            <a:ext cx="462915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CC"/>
                </a:solidFill>
                <a:latin typeface="Bradley Hand ITC" pitchFamily="66" charset="0"/>
              </a:rPr>
              <a:t>Adam’s class participation has improved considerably over the term.  He is now prepared to ask a question when he doesn’t understand a point.  He can be disruptive in practical work with other students, and sometimes needs to be asked to work alone.  His test result indicated good preparation.</a:t>
            </a:r>
            <a:endParaRPr lang="en-AU" altLang="en-US" b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308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Gill Sans MT" pitchFamily="34" charset="0"/>
              </a:rPr>
              <a:t>Data Type #1: Descriptions</a:t>
            </a:r>
            <a:endParaRPr lang="en-AU" altLang="en-US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148263" y="6021388"/>
            <a:ext cx="25876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</a:rPr>
              <a:t>E.g., Semester Reports!</a:t>
            </a:r>
            <a:endParaRPr lang="en-AU" altLang="en-US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3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308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Gill Sans MT" pitchFamily="34" charset="0"/>
              </a:rPr>
              <a:t>Data Type #1: Descriptions</a:t>
            </a:r>
            <a:endParaRPr lang="en-AU" altLang="en-US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435600" y="6021388"/>
            <a:ext cx="21177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</a:rPr>
              <a:t>OR: class feedback</a:t>
            </a:r>
            <a:endParaRPr lang="en-AU" altLang="en-US">
              <a:solidFill>
                <a:srgbClr val="0000CC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981075"/>
            <a:ext cx="4679950" cy="499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154238" y="2009775"/>
            <a:ext cx="3497262" cy="286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Tahoma" pitchFamily="34" charset="0"/>
              <a:buAutoNum type="arabicPeriod"/>
            </a:pPr>
            <a:r>
              <a:rPr lang="en-US" altLang="en-US" b="1">
                <a:solidFill>
                  <a:srgbClr val="0000CC"/>
                </a:solidFill>
                <a:latin typeface="Arial Narrow" pitchFamily="34" charset="0"/>
              </a:rPr>
              <a:t>Something in this class I really learned from: </a:t>
            </a:r>
            <a:r>
              <a:rPr lang="en-US" altLang="en-US" b="1">
                <a:solidFill>
                  <a:srgbClr val="0000CC"/>
                </a:solidFill>
                <a:latin typeface="Bradley Hand ITC" pitchFamily="66" charset="0"/>
              </a:rPr>
              <a:t>I liked the way you showed us the example IN STEPS.</a:t>
            </a:r>
          </a:p>
          <a:p>
            <a:pPr eaLnBrk="1" hangingPunct="1">
              <a:buFont typeface="Tahoma" pitchFamily="34" charset="0"/>
              <a:buAutoNum type="arabicPeriod"/>
            </a:pPr>
            <a:r>
              <a:rPr lang="en-US" altLang="en-US" b="1">
                <a:solidFill>
                  <a:srgbClr val="0000CC"/>
                </a:solidFill>
                <a:latin typeface="Arial Narrow" pitchFamily="34" charset="0"/>
              </a:rPr>
              <a:t>Something I didn’t understand: </a:t>
            </a:r>
            <a:r>
              <a:rPr lang="en-US" altLang="en-US" b="1">
                <a:solidFill>
                  <a:srgbClr val="0000CC"/>
                </a:solidFill>
                <a:latin typeface="Bradley Hand ITC" pitchFamily="66" charset="0"/>
              </a:rPr>
              <a:t>I don’t get the difference between a Report and a Review</a:t>
            </a:r>
            <a:endParaRPr lang="en-US" altLang="en-US" b="1">
              <a:solidFill>
                <a:srgbClr val="0000CC"/>
              </a:solidFill>
              <a:latin typeface="Arial Narrow" pitchFamily="34" charset="0"/>
            </a:endParaRPr>
          </a:p>
          <a:p>
            <a:pPr eaLnBrk="1" hangingPunct="1">
              <a:buFont typeface="Tahoma" pitchFamily="34" charset="0"/>
              <a:buAutoNum type="arabicPeriod"/>
            </a:pPr>
            <a:r>
              <a:rPr lang="en-US" altLang="en-US" b="1">
                <a:solidFill>
                  <a:srgbClr val="0000CC"/>
                </a:solidFill>
                <a:latin typeface="Arial Narrow" pitchFamily="34" charset="0"/>
              </a:rPr>
              <a:t>What I need to do next: </a:t>
            </a:r>
            <a:r>
              <a:rPr lang="en-US" altLang="en-US" b="1">
                <a:solidFill>
                  <a:srgbClr val="0000CC"/>
                </a:solidFill>
                <a:latin typeface="Bradley Hand ITC" pitchFamily="66" charset="0"/>
              </a:rPr>
              <a:t>The exercise you gave us for homework</a:t>
            </a:r>
            <a:endParaRPr lang="en-AU" altLang="en-US" b="1">
              <a:solidFill>
                <a:srgbClr val="0000CC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3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0" y="6381750"/>
            <a:ext cx="2822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Gill Sans MT" pitchFamily="34" charset="0"/>
              </a:rPr>
              <a:t>Data Type #2: Standards</a:t>
            </a:r>
            <a:endParaRPr lang="en-AU" altLang="en-US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0" y="765175"/>
            <a:ext cx="1979613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Gill Sans MT" pitchFamily="34" charset="0"/>
              </a:rPr>
              <a:t>“Standards” are simply a ranked set of descriptions of either curriculum or achievement</a:t>
            </a:r>
            <a:endParaRPr lang="en-AU" altLang="en-US">
              <a:solidFill>
                <a:srgbClr val="000000"/>
              </a:solidFill>
              <a:latin typeface="Gill Sans MT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25413"/>
            <a:ext cx="4824412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87513"/>
            <a:ext cx="1503362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836613"/>
            <a:ext cx="9366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10209 0.12477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156325" y="6381750"/>
            <a:ext cx="2754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Gill Sans MT" pitchFamily="34" charset="0"/>
              </a:rPr>
              <a:t>Data Type #3: Measures</a:t>
            </a:r>
            <a:endParaRPr lang="en-AU" altLang="en-US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24075" y="3213100"/>
            <a:ext cx="5184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CC"/>
                </a:solidFill>
                <a:latin typeface="Gill Sans MT" pitchFamily="34" charset="0"/>
              </a:rPr>
              <a:t>“Measures” combine a number and a unit </a:t>
            </a:r>
          </a:p>
          <a:p>
            <a:pPr algn="ctr" eaLnBrk="1" hangingPunct="1"/>
            <a:r>
              <a:rPr lang="en-US" altLang="en-US" b="1">
                <a:solidFill>
                  <a:srgbClr val="0000CC"/>
                </a:solidFill>
                <a:latin typeface="Gill Sans MT" pitchFamily="34" charset="0"/>
              </a:rPr>
              <a:t>– either explicitly or graphically</a:t>
            </a:r>
            <a:endParaRPr lang="en-AU" altLang="en-US" b="1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 rot="899705">
            <a:off x="6588125" y="1196975"/>
            <a:ext cx="209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She weighs 42kg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 rot="-953652">
            <a:off x="323850" y="1125538"/>
            <a:ext cx="222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He scored 42/60 on the midyear test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 rot="267742">
            <a:off x="3132138" y="4581525"/>
            <a:ext cx="2374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There are 634 students in the school.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pic>
        <p:nvPicPr>
          <p:cNvPr id="21513" name="Picture 9" descr="NaplanRepor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62554">
            <a:off x="611188" y="3716338"/>
            <a:ext cx="1898650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FuzzyBlo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4155">
            <a:off x="6588125" y="3284538"/>
            <a:ext cx="2135188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SchoolCertific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5888"/>
            <a:ext cx="2071688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21509" grpId="0"/>
      <p:bldP spid="21510" grpId="0"/>
      <p:bldP spid="21511" grpId="0"/>
      <p:bldP spid="215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324600" y="115888"/>
            <a:ext cx="2819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Gill Sans MT" pitchFamily="34" charset="0"/>
              </a:rPr>
              <a:t>Data Type #4: Indicators</a:t>
            </a:r>
            <a:endParaRPr lang="en-AU" altLang="en-US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339975" y="4365625"/>
            <a:ext cx="51847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CC"/>
                </a:solidFill>
                <a:latin typeface="Gill Sans MT" pitchFamily="34" charset="0"/>
              </a:rPr>
              <a:t>An “Indicator” is a measure or a standard that we relate to an underlying, not-directly-measurable, ‘Construct’</a:t>
            </a:r>
          </a:p>
          <a:p>
            <a:pPr algn="ctr" eaLnBrk="1" hangingPunct="1"/>
            <a:r>
              <a:rPr lang="en-US" altLang="en-US" b="1">
                <a:solidFill>
                  <a:srgbClr val="0000CC"/>
                </a:solidFill>
                <a:latin typeface="Gill Sans MT" pitchFamily="34" charset="0"/>
              </a:rPr>
              <a:t>(e.g. ‘literacy’, ‘learning gain’, ‘quality of teaching’)</a:t>
            </a:r>
            <a:endParaRPr lang="en-AU" altLang="en-US" b="1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83300" y="1917700"/>
            <a:ext cx="2592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Wonderful learning?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 rot="-132037">
            <a:off x="539750" y="2493963"/>
            <a:ext cx="2232025" cy="650875"/>
          </a:xfrm>
          <a:prstGeom prst="rect">
            <a:avLst/>
          </a:prstGeom>
          <a:noFill/>
          <a:ln w="9525">
            <a:solidFill>
              <a:srgbClr val="89117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He scored 42/60 on the midyear test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588125" y="2349500"/>
            <a:ext cx="1728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Lazy?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588125" y="2925763"/>
            <a:ext cx="1871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Superb teaching?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6443663" y="3502025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Dreadful cheat?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82625" y="112553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Gill Sans MT" pitchFamily="34" charset="0"/>
              </a:rPr>
              <a:t>Measure:</a:t>
            </a:r>
            <a:endParaRPr lang="en-AU" altLang="en-US" b="1" i="1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3203575" y="1125538"/>
            <a:ext cx="2376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0000CC"/>
                </a:solidFill>
                <a:latin typeface="Gill Sans MT" pitchFamily="34" charset="0"/>
              </a:rPr>
              <a:t>What does this indicate?</a:t>
            </a:r>
            <a:endParaRPr lang="en-AU" altLang="en-US" i="1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6588125" y="112553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Gill Sans MT" pitchFamily="34" charset="0"/>
              </a:rPr>
              <a:t>Construct:</a:t>
            </a:r>
            <a:endParaRPr lang="en-AU" altLang="en-US" b="1" i="1">
              <a:solidFill>
                <a:srgbClr val="0000CC"/>
              </a:solidFill>
              <a:latin typeface="Gill Sans MT" pitchFamily="34" charset="0"/>
            </a:endParaRP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2916238" y="2133600"/>
            <a:ext cx="3095625" cy="576263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2916238" y="2565400"/>
            <a:ext cx="3527425" cy="215900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916238" y="2854325"/>
            <a:ext cx="3671887" cy="215900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916238" y="2925763"/>
            <a:ext cx="3382962" cy="720725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3132138" y="1846263"/>
            <a:ext cx="25923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Top mark in the class, student has been studying well, highly motivated…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3203575" y="2349500"/>
            <a:ext cx="25923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Lowest he’s ever achieved, no sign of any preparation, smart student, easy test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563938" y="2781300"/>
            <a:ext cx="25923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Whole class is showing improvement, class average is better than ever gained before…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3419475" y="3214688"/>
            <a:ext cx="2592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000CC"/>
                </a:solidFill>
                <a:latin typeface="Bradley Hand ITC" pitchFamily="66" charset="0"/>
              </a:rPr>
              <a:t>Stole the answer sheet from the teacher’s desk the day before…</a:t>
            </a:r>
            <a:endParaRPr lang="en-AU" altLang="en-US" b="1" i="1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348038" y="1773238"/>
            <a:ext cx="2376487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CC"/>
                </a:solidFill>
                <a:latin typeface="Gill Sans MT" pitchFamily="34" charset="0"/>
              </a:rPr>
              <a:t>Almost any measure can be an indicator of many different constructs – finding the most productive questions is the art of data analysis.</a:t>
            </a:r>
            <a:endParaRPr lang="en-AU" altLang="en-US">
              <a:solidFill>
                <a:srgbClr val="0000CC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3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33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83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23555" grpId="0"/>
      <p:bldP spid="23556" grpId="0"/>
      <p:bldP spid="23557" grpId="0" animBg="1"/>
      <p:bldP spid="23562" grpId="0"/>
      <p:bldP spid="23563" grpId="0"/>
      <p:bldP spid="23564" grpId="0"/>
      <p:bldP spid="23565" grpId="0"/>
      <p:bldP spid="23566" grpId="0"/>
      <p:bldP spid="23567" grpId="0"/>
      <p:bldP spid="23568" grpId="0" animBg="1"/>
      <p:bldP spid="23568" grpId="1" animBg="1"/>
      <p:bldP spid="23569" grpId="0" animBg="1"/>
      <p:bldP spid="23569" grpId="1" animBg="1"/>
      <p:bldP spid="23570" grpId="0" animBg="1"/>
      <p:bldP spid="23570" grpId="1" animBg="1"/>
      <p:bldP spid="23571" grpId="0" animBg="1"/>
      <p:bldP spid="23571" grpId="1" animBg="1"/>
      <p:bldP spid="23572" grpId="0"/>
      <p:bldP spid="23572" grpId="1"/>
      <p:bldP spid="23573" grpId="0"/>
      <p:bldP spid="23573" grpId="1"/>
      <p:bldP spid="23574" grpId="0"/>
      <p:bldP spid="23574" grpId="1"/>
      <p:bldP spid="23575" grpId="0"/>
      <p:bldP spid="23575" grpId="1"/>
      <p:bldP spid="235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5724525" y="404813"/>
            <a:ext cx="3097213" cy="5616575"/>
          </a:xfrm>
          <a:prstGeom prst="rect">
            <a:avLst/>
          </a:prstGeom>
          <a:solidFill>
            <a:srgbClr val="FFFF99">
              <a:alpha val="76077"/>
            </a:srgbClr>
          </a:solidFill>
          <a:ln w="9525">
            <a:solidFill>
              <a:srgbClr val="89117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89117B"/>
                </a:solidFill>
              </a:rPr>
              <a:t>Quantitative</a:t>
            </a:r>
            <a:endParaRPr lang="en-AU" altLang="en-US" sz="3600">
              <a:solidFill>
                <a:srgbClr val="89117B"/>
              </a:solidFill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50825" y="404813"/>
            <a:ext cx="3097213" cy="5616575"/>
          </a:xfrm>
          <a:prstGeom prst="rect">
            <a:avLst/>
          </a:prstGeom>
          <a:solidFill>
            <a:srgbClr val="FFFF99">
              <a:alpha val="76077"/>
            </a:srgbClr>
          </a:solidFill>
          <a:ln w="9525">
            <a:solidFill>
              <a:srgbClr val="89117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89117B"/>
                </a:solidFill>
              </a:rPr>
              <a:t>Qualitative</a:t>
            </a:r>
            <a:endParaRPr lang="en-AU" altLang="en-US" sz="3600">
              <a:solidFill>
                <a:srgbClr val="89117B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76600" y="2897188"/>
            <a:ext cx="279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911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Gill Sans MT" pitchFamily="34" charset="0"/>
              </a:rPr>
              <a:t>Types of Data</a:t>
            </a:r>
            <a:endParaRPr lang="en-AU" altLang="en-US" sz="3200" b="1">
              <a:latin typeface="Gill Sans MT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95375" y="1076325"/>
            <a:ext cx="1989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911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Gill Sans MT" pitchFamily="34" charset="0"/>
              </a:rPr>
              <a:t>Descriptions</a:t>
            </a:r>
            <a:endParaRPr lang="en-AU" altLang="en-US" sz="2400" b="1">
              <a:latin typeface="Gill Sans MT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87450" y="4662488"/>
            <a:ext cx="1625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911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Gill Sans MT" pitchFamily="34" charset="0"/>
              </a:rPr>
              <a:t>Standards</a:t>
            </a:r>
            <a:endParaRPr lang="en-AU" altLang="en-US" sz="2400" b="1">
              <a:latin typeface="Gill Sans MT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659563" y="4518025"/>
            <a:ext cx="15351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911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Gill Sans MT" pitchFamily="34" charset="0"/>
              </a:rPr>
              <a:t>Measures</a:t>
            </a:r>
            <a:endParaRPr lang="en-AU" altLang="en-US" sz="2400" b="1">
              <a:latin typeface="Gill Sans MT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88125" y="1062038"/>
            <a:ext cx="162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911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Gill Sans MT" pitchFamily="34" charset="0"/>
              </a:rPr>
              <a:t>Indicators</a:t>
            </a:r>
            <a:endParaRPr lang="en-AU" altLang="en-US" sz="2400" b="1">
              <a:latin typeface="Gill Sans MT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339975" y="1557338"/>
            <a:ext cx="1584325" cy="1439862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2411413" y="3573463"/>
            <a:ext cx="1368425" cy="1150937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5508625" y="1484313"/>
            <a:ext cx="1368425" cy="1511300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5651500" y="3429000"/>
            <a:ext cx="1368425" cy="1152525"/>
          </a:xfrm>
          <a:prstGeom prst="line">
            <a:avLst/>
          </a:prstGeom>
          <a:noFill/>
          <a:ln w="28575">
            <a:solidFill>
              <a:srgbClr val="89117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 rot="-357994">
            <a:off x="479425" y="2330450"/>
            <a:ext cx="5670550" cy="519113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When do you use each Data Type?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 rot="361510">
            <a:off x="1116013" y="3716338"/>
            <a:ext cx="6840537" cy="519112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What are their strengths and limitations?</a:t>
            </a:r>
            <a:endParaRPr lang="en-AU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animBg="1"/>
      <p:bldP spid="6161" grpId="0" animBg="1"/>
      <p:bldP spid="6149" grpId="0"/>
      <p:bldP spid="6150" grpId="0"/>
      <p:bldP spid="6151" grpId="0"/>
      <p:bldP spid="6152" grpId="0"/>
      <p:bldP spid="6153" grpId="0" animBg="1"/>
      <p:bldP spid="6154" grpId="0" animBg="1"/>
      <p:bldP spid="6155" grpId="0" animBg="1"/>
      <p:bldP spid="6156" grpId="0" animBg="1"/>
      <p:bldP spid="6164" grpId="0" animBg="1"/>
      <p:bldP spid="61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79388" y="117475"/>
            <a:ext cx="4065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Gill Sans MT" pitchFamily="34" charset="0"/>
              </a:rPr>
              <a:t>Data Type #1: Descriptions</a:t>
            </a:r>
            <a:endParaRPr lang="en-AU" altLang="en-US" sz="2400" b="1">
              <a:solidFill>
                <a:srgbClr val="000000"/>
              </a:solidFill>
              <a:latin typeface="Gill Sans MT" pitchFamily="34" charset="0"/>
            </a:endParaRPr>
          </a:p>
        </p:txBody>
      </p:sp>
      <p:pic>
        <p:nvPicPr>
          <p:cNvPr id="10243" name="Picture 6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36613"/>
            <a:ext cx="186372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916238" y="693738"/>
            <a:ext cx="5708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The foundation of any good data or metric – if you can’t describe it clearly, you can’t communicate what you’re talking about</a:t>
            </a:r>
            <a:endParaRPr lang="en-AU" alt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 rot="-383664">
            <a:off x="1835150" y="3429000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Can be text, podcast, photo, video…</a:t>
            </a:r>
            <a:endParaRPr lang="en-AU" altLang="en-US"/>
          </a:p>
        </p:txBody>
      </p:sp>
      <p:pic>
        <p:nvPicPr>
          <p:cNvPr id="24585" name="Picture 9" descr="IMG_43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9825">
            <a:off x="6084888" y="2852738"/>
            <a:ext cx="2592387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 rot="428975">
            <a:off x="4787900" y="4868863"/>
            <a:ext cx="29527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Strength is the immediacy of their connection with the student</a:t>
            </a:r>
            <a:endParaRPr lang="en-AU" alt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 rot="428975">
            <a:off x="827088" y="4652963"/>
            <a:ext cx="29527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Limitation is that by themselves they lack context</a:t>
            </a:r>
            <a:endParaRPr lang="en-AU" alt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 rot="-297669">
            <a:off x="2987675" y="1700213"/>
            <a:ext cx="5708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A professional learning conversation that focuses on accurately describing something can reveal quite different underlying assumptions.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/>
      <p:bldP spid="24586" grpId="0"/>
      <p:bldP spid="24587" grpId="0"/>
      <p:bldP spid="245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Standar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68579">
            <a:off x="684213" y="4365625"/>
            <a:ext cx="1439862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0" y="6310313"/>
            <a:ext cx="3709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Gill Sans MT" pitchFamily="34" charset="0"/>
              </a:rPr>
              <a:t>Data Type #2: Standards</a:t>
            </a:r>
            <a:endParaRPr lang="en-AU" altLang="en-US" sz="2400" b="1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 rot="-425396">
            <a:off x="1042988" y="549275"/>
            <a:ext cx="570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A bridge between the immediacy of a description and the precision of a measure</a:t>
            </a:r>
            <a:endParaRPr lang="en-AU" alt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 rot="305527">
            <a:off x="3203575" y="1628775"/>
            <a:ext cx="570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There’s a logical conundrum in standards:  do you develop them </a:t>
            </a:r>
            <a:r>
              <a:rPr lang="en-US" altLang="en-US" i="1"/>
              <a:t>in advance</a:t>
            </a:r>
            <a:r>
              <a:rPr lang="en-US" altLang="en-US"/>
              <a:t> or </a:t>
            </a:r>
            <a:r>
              <a:rPr lang="en-US" altLang="en-US" i="1"/>
              <a:t>after the assessment</a:t>
            </a:r>
            <a:r>
              <a:rPr lang="en-US" altLang="en-US"/>
              <a:t>??</a:t>
            </a:r>
            <a:endParaRPr lang="en-AU" alt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051050" y="2565400"/>
            <a:ext cx="570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Strength is the ability to give you an implied map of learning progress</a:t>
            </a:r>
            <a:endParaRPr lang="en-AU" altLang="en-US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 rot="271729">
            <a:off x="2987675" y="4005263"/>
            <a:ext cx="570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n-US"/>
              <a:t>Limitation is the demand on Consistency of Teacher Judgment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/>
      <p:bldP spid="25611" grpId="0"/>
      <p:bldP spid="25612" grpId="0"/>
      <p:bldP spid="25613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675</TotalTime>
  <Words>872</Words>
  <Application>Microsoft Office PowerPoint</Application>
  <PresentationFormat>On-screen Show 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Bradley Hand ITC</vt:lpstr>
      <vt:lpstr>Calibri</vt:lpstr>
      <vt:lpstr>Gill Sans MT</vt:lpstr>
      <vt:lpstr>Tahoma</vt:lpstr>
      <vt:lpstr>Wingdings</vt:lpstr>
      <vt:lpstr>Ocean</vt:lpstr>
      <vt:lpstr>Types of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data, used well, frame the good questions; Used poorly, they rush to judgment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Metrics</dc:title>
  <dc:creator>jdecourcy</dc:creator>
  <cp:lastModifiedBy>Sherman Mingo | Crazy Domains</cp:lastModifiedBy>
  <cp:revision>40</cp:revision>
  <dcterms:created xsi:type="dcterms:W3CDTF">2007-09-17T05:59:04Z</dcterms:created>
  <dcterms:modified xsi:type="dcterms:W3CDTF">2020-04-27T02:08:30Z</dcterms:modified>
</cp:coreProperties>
</file>