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9"/>
  </p:notesMasterIdLst>
  <p:handoutMasterIdLst>
    <p:handoutMasterId r:id="rId10"/>
  </p:handoutMasterIdLst>
  <p:sldIdLst>
    <p:sldId id="256" r:id="rId2"/>
    <p:sldId id="315" r:id="rId3"/>
    <p:sldId id="313" r:id="rId4"/>
    <p:sldId id="316" r:id="rId5"/>
    <p:sldId id="319" r:id="rId6"/>
    <p:sldId id="320" r:id="rId7"/>
    <p:sldId id="314" r:id="rId8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51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307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AU" sz="1000" dirty="0" smtClean="0"/>
              <a:t>Data Forensics</a:t>
            </a:r>
            <a:endParaRPr lang="en-AU" sz="1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307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AU" sz="1000" dirty="0" smtClean="0"/>
              <a:t>© JS DeCourcy</a:t>
            </a:r>
            <a:endParaRPr lang="en-AU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AU" dirty="0" smtClean="0"/>
              <a:t> 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8512A2D-981C-487C-945A-4F3E5A2A0CD3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9" y="9490564"/>
            <a:ext cx="1246542" cy="6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04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316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r>
              <a:rPr lang="en-AU" smtClean="0"/>
              <a:t>Using Data to Inform Educational Strategy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316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r>
              <a:rPr lang="en-AU" smtClean="0"/>
              <a:t>CSSA 5 June 2015</a:t>
            </a:r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8118" y="875079"/>
            <a:ext cx="5216159" cy="391122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dirty="0" smtClean="0"/>
              <a:t> 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0AAFA348-59D9-4C42-BADE-D3DF202D558B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3" y="9721850"/>
            <a:ext cx="885776" cy="47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7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5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3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610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1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7916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53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5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9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1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8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0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7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0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9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0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249" y="2182218"/>
            <a:ext cx="7051538" cy="1868618"/>
          </a:xfrm>
        </p:spPr>
        <p:txBody>
          <a:bodyPr/>
          <a:lstStyle/>
          <a:p>
            <a:r>
              <a:rPr lang="en-AU" dirty="0" smtClean="0"/>
              <a:t>Data Forensics:</a:t>
            </a:r>
            <a:br>
              <a:rPr lang="en-AU" dirty="0" smtClean="0"/>
            </a:br>
            <a:r>
              <a:rPr lang="en-AU" sz="2800" dirty="0" smtClean="0"/>
              <a:t>You’ve done the Overview;  what’s next?</a:t>
            </a:r>
            <a:endParaRPr lang="en-A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647" y="4050835"/>
            <a:ext cx="6476668" cy="532386"/>
          </a:xfrm>
        </p:spPr>
        <p:txBody>
          <a:bodyPr>
            <a:normAutofit/>
          </a:bodyPr>
          <a:lstStyle/>
          <a:p>
            <a:r>
              <a:rPr lang="en-AU" dirty="0" smtClean="0"/>
              <a:t>Dr John DeCourcy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3" y="6002502"/>
            <a:ext cx="1586691" cy="8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0370"/>
          </a:xfrm>
        </p:spPr>
        <p:txBody>
          <a:bodyPr/>
          <a:lstStyle/>
          <a:p>
            <a:r>
              <a:rPr lang="en-AU" dirty="0" smtClean="0"/>
              <a:t>Speeding up the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59458"/>
            <a:ext cx="6347714" cy="5055078"/>
          </a:xfrm>
        </p:spPr>
        <p:txBody>
          <a:bodyPr>
            <a:normAutofit/>
          </a:bodyPr>
          <a:lstStyle/>
          <a:p>
            <a:r>
              <a:rPr lang="en-AU" dirty="0" smtClean="0"/>
              <a:t>The process of doing a Data Overview is a process of development of a staff culture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You can spend forever exploring the jungle;  how do you avoid just doing the same old thing every year?</a:t>
            </a:r>
          </a:p>
          <a:p>
            <a:r>
              <a:rPr lang="en-AU" dirty="0" smtClean="0"/>
              <a:t>Use your data </a:t>
            </a:r>
            <a:r>
              <a:rPr lang="en-AU" u="sng" dirty="0" smtClean="0"/>
              <a:t>forensically</a:t>
            </a:r>
            <a:r>
              <a:rPr lang="en-AU" dirty="0" smtClean="0"/>
              <a:t>, as a </a:t>
            </a:r>
            <a:r>
              <a:rPr lang="en-AU" u="sng" dirty="0" smtClean="0"/>
              <a:t>scalpel.</a:t>
            </a:r>
            <a:endParaRPr lang="en-AU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794712"/>
              </p:ext>
            </p:extLst>
          </p:nvPr>
        </p:nvGraphicFramePr>
        <p:xfrm>
          <a:off x="1098430" y="198982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From: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To: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Secret data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Transparency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Judgments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Questions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One</a:t>
                      </a:r>
                      <a:r>
                        <a:rPr lang="en-AU" baseline="0" dirty="0" smtClean="0"/>
                        <a:t> person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Everyone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One day a year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All the time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Simply experienced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Expertise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Hierarchical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Flat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Threatened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Inquisitive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0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834" y="549762"/>
            <a:ext cx="2013924" cy="3702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Data Overview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996" t="38374" r="58945" b="21170"/>
          <a:stretch/>
        </p:blipFill>
        <p:spPr>
          <a:xfrm>
            <a:off x="1750262" y="1543057"/>
            <a:ext cx="4019680" cy="3966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47333" y="963017"/>
            <a:ext cx="5009565" cy="45333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2490756" y="15969"/>
            <a:ext cx="2406613" cy="94704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278102" y="2212892"/>
            <a:ext cx="2013924" cy="3702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Hypothesis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1697" y="3861422"/>
            <a:ext cx="2013924" cy="3702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Intervention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4343" y="5509952"/>
            <a:ext cx="2013924" cy="3702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Forensic data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 rot="10800000">
            <a:off x="695617" y="-311525"/>
            <a:ext cx="835863" cy="2709541"/>
          </a:xfrm>
          <a:prstGeom prst="arc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Arc 7"/>
          <p:cNvSpPr/>
          <p:nvPr/>
        </p:nvSpPr>
        <p:spPr>
          <a:xfrm rot="10800000">
            <a:off x="1593187" y="1337005"/>
            <a:ext cx="835863" cy="2709541"/>
          </a:xfrm>
          <a:prstGeom prst="arc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Arc 8"/>
          <p:cNvSpPr/>
          <p:nvPr/>
        </p:nvSpPr>
        <p:spPr>
          <a:xfrm rot="10800000">
            <a:off x="2722293" y="2992836"/>
            <a:ext cx="835863" cy="2709541"/>
          </a:xfrm>
          <a:prstGeom prst="arc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4088751" y="1333264"/>
            <a:ext cx="3110983" cy="230832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AU" sz="4800" dirty="0" smtClean="0">
                <a:solidFill>
                  <a:schemeClr val="bg1"/>
                </a:solidFill>
              </a:rPr>
              <a:t>Focused.</a:t>
            </a:r>
          </a:p>
          <a:p>
            <a:r>
              <a:rPr lang="en-AU" sz="4800" dirty="0" smtClean="0">
                <a:solidFill>
                  <a:schemeClr val="bg1"/>
                </a:solidFill>
              </a:rPr>
              <a:t>Fast.</a:t>
            </a:r>
          </a:p>
          <a:p>
            <a:r>
              <a:rPr lang="en-AU" sz="4800" dirty="0" smtClean="0">
                <a:solidFill>
                  <a:schemeClr val="bg1"/>
                </a:solidFill>
              </a:rPr>
              <a:t>Forensic.</a:t>
            </a:r>
            <a:endParaRPr lang="en-AU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331" y="6011539"/>
            <a:ext cx="410485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The Data Scalpel…</a:t>
            </a:r>
            <a:endParaRPr lang="en-A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05173 -0.4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834" y="549762"/>
            <a:ext cx="2013924" cy="3702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Data Overview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996" t="38374" r="58945" b="21170"/>
          <a:stretch/>
        </p:blipFill>
        <p:spPr>
          <a:xfrm>
            <a:off x="2622406" y="320067"/>
            <a:ext cx="993872" cy="9808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22407" y="320067"/>
            <a:ext cx="1058198" cy="98082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278102" y="2212892"/>
            <a:ext cx="2013924" cy="37024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Hypothesis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1697" y="3861422"/>
            <a:ext cx="2013924" cy="3702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Intervention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4343" y="5509952"/>
            <a:ext cx="2013924" cy="3702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Forensic data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 rot="10800000">
            <a:off x="695617" y="-311525"/>
            <a:ext cx="835863" cy="2709541"/>
          </a:xfrm>
          <a:prstGeom prst="arc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Arc 7"/>
          <p:cNvSpPr/>
          <p:nvPr/>
        </p:nvSpPr>
        <p:spPr>
          <a:xfrm rot="10800000">
            <a:off x="1593187" y="1337005"/>
            <a:ext cx="835863" cy="2709541"/>
          </a:xfrm>
          <a:prstGeom prst="arc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Arc 8"/>
          <p:cNvSpPr/>
          <p:nvPr/>
        </p:nvSpPr>
        <p:spPr>
          <a:xfrm rot="10800000">
            <a:off x="2722293" y="2992836"/>
            <a:ext cx="835863" cy="2709541"/>
          </a:xfrm>
          <a:prstGeom prst="arc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438331" y="6011539"/>
            <a:ext cx="410485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The Data Scalpel…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732" y="272831"/>
            <a:ext cx="4047785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Your hypothesis is your best guess at the meaning of the pattern that you have seen in the Overview:  e.g. “if all our major works subjects are performing below where we expect to see them, maybe we need to do something about major works organisation?”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3732" y="2660558"/>
            <a:ext cx="404778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Be prepared to explore lots of possible hypotheses, and to argue about them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3732" y="3674324"/>
            <a:ext cx="4047785" cy="14773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Often, when you’ve clarified an hypothesis you will realise that you can test it with some other element of the data overview…  Generally this will lead to a new hypothesis.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8331" y="444199"/>
            <a:ext cx="2184074" cy="5564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09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834" y="549762"/>
            <a:ext cx="2013924" cy="3702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Data Overview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996" t="38374" r="58945" b="21170"/>
          <a:stretch/>
        </p:blipFill>
        <p:spPr>
          <a:xfrm>
            <a:off x="2622406" y="320067"/>
            <a:ext cx="993872" cy="9808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22407" y="320067"/>
            <a:ext cx="1058198" cy="98082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278102" y="2212892"/>
            <a:ext cx="2013924" cy="3702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Hypothesis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1697" y="3861422"/>
            <a:ext cx="2013924" cy="37024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Intervention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4343" y="5509952"/>
            <a:ext cx="2013924" cy="3702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Forensic data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 rot="10800000">
            <a:off x="695617" y="-311525"/>
            <a:ext cx="835863" cy="2709541"/>
          </a:xfrm>
          <a:prstGeom prst="arc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Arc 7"/>
          <p:cNvSpPr/>
          <p:nvPr/>
        </p:nvSpPr>
        <p:spPr>
          <a:xfrm rot="10800000">
            <a:off x="1593187" y="1337005"/>
            <a:ext cx="835863" cy="2709541"/>
          </a:xfrm>
          <a:prstGeom prst="arc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Arc 8"/>
          <p:cNvSpPr/>
          <p:nvPr/>
        </p:nvSpPr>
        <p:spPr>
          <a:xfrm rot="10800000">
            <a:off x="2722293" y="2992836"/>
            <a:ext cx="835863" cy="2709541"/>
          </a:xfrm>
          <a:prstGeom prst="arc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438331" y="6011539"/>
            <a:ext cx="410485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The Data Scalpel…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2176" y="1596753"/>
            <a:ext cx="4047785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Be highly selective: don’t try to take on too many interventions at once!  </a:t>
            </a:r>
            <a:r>
              <a:rPr lang="en-AU" sz="1400" dirty="0" smtClean="0">
                <a:solidFill>
                  <a:schemeClr val="bg1"/>
                </a:solidFill>
              </a:rPr>
              <a:t>(Educators are great at over-loading themselves with multiple new great time-consuming ideas)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4286" y="409650"/>
            <a:ext cx="404778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The Intervention is your best guess at what would change the pattern if your hypothesis is correct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5621" y="2836308"/>
            <a:ext cx="4047785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Be prepared to let go.  If an intervention isn’t doing what you expected, try something else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8331" y="444199"/>
            <a:ext cx="2184074" cy="5564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1169658" y="2135362"/>
            <a:ext cx="2184074" cy="5564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4673574" y="4034630"/>
            <a:ext cx="4211634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Make sure that your Intervention is </a:t>
            </a:r>
            <a:r>
              <a:rPr lang="en-AU" u="sng" dirty="0" smtClean="0">
                <a:solidFill>
                  <a:schemeClr val="bg1"/>
                </a:solidFill>
              </a:rPr>
              <a:t>documented</a:t>
            </a:r>
            <a:r>
              <a:rPr lang="en-AU" dirty="0" smtClean="0">
                <a:solidFill>
                  <a:schemeClr val="bg1"/>
                </a:solidFill>
              </a:rPr>
              <a:t> and includes a written prediction of what will happen to the data if the hypothesis is correct.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834" y="549762"/>
            <a:ext cx="2013924" cy="3702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Data Overview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996" t="38374" r="58945" b="21170"/>
          <a:stretch/>
        </p:blipFill>
        <p:spPr>
          <a:xfrm>
            <a:off x="2622406" y="320067"/>
            <a:ext cx="993872" cy="9808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22407" y="320067"/>
            <a:ext cx="1058198" cy="98082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278102" y="2212892"/>
            <a:ext cx="2013924" cy="3702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Hypothesis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1697" y="3861422"/>
            <a:ext cx="2013924" cy="37024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Intervention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4343" y="5509952"/>
            <a:ext cx="2013924" cy="37024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Forensic data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 rot="10800000">
            <a:off x="695617" y="-311525"/>
            <a:ext cx="835863" cy="2709541"/>
          </a:xfrm>
          <a:prstGeom prst="arc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Arc 7"/>
          <p:cNvSpPr/>
          <p:nvPr/>
        </p:nvSpPr>
        <p:spPr>
          <a:xfrm rot="10800000">
            <a:off x="1593187" y="1337005"/>
            <a:ext cx="835863" cy="2709541"/>
          </a:xfrm>
          <a:prstGeom prst="arc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Arc 8"/>
          <p:cNvSpPr/>
          <p:nvPr/>
        </p:nvSpPr>
        <p:spPr>
          <a:xfrm rot="10800000">
            <a:off x="2722293" y="2992836"/>
            <a:ext cx="835863" cy="2709541"/>
          </a:xfrm>
          <a:prstGeom prst="arc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438331" y="6011539"/>
            <a:ext cx="410485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The Data Scalpel…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8273" y="1759049"/>
            <a:ext cx="4919425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You can identify data-use as forensic when you are going into the dataset looking for just one or a few elements:  those predicted to change under the intervention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0605" y="150382"/>
            <a:ext cx="5147093" cy="14773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Your data become “forensic” when they are providing evidence of the effectiveness (or not) of your intervention:  would these data reasonably convict this intervention of addressing this pattern?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6566" y="4441727"/>
            <a:ext cx="4211132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Beware self-delusion when reading the data: confirmation bias is a problem.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8331" y="444199"/>
            <a:ext cx="2184074" cy="5564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1169658" y="2135362"/>
            <a:ext cx="2184074" cy="5564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/>
          <p:cNvSpPr/>
          <p:nvPr/>
        </p:nvSpPr>
        <p:spPr>
          <a:xfrm>
            <a:off x="2106045" y="3795218"/>
            <a:ext cx="2184074" cy="55646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4205621" y="3123216"/>
            <a:ext cx="4622077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What fast data are available?  You don’t want to have to wait a whole year to get an indication of whether your intervention is working.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use a data ‘scalpel’?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81" y="1532291"/>
            <a:ext cx="6347714" cy="4548749"/>
          </a:xfrm>
        </p:spPr>
        <p:txBody>
          <a:bodyPr>
            <a:noAutofit/>
          </a:bodyPr>
          <a:lstStyle/>
          <a:p>
            <a:r>
              <a:rPr lang="en-AU" sz="2400" dirty="0" smtClean="0"/>
              <a:t>Time and attention management!</a:t>
            </a:r>
          </a:p>
          <a:p>
            <a:r>
              <a:rPr lang="en-AU" sz="2400" dirty="0" smtClean="0"/>
              <a:t>If we only ever pull data apart in a data overview, we focus on the past.</a:t>
            </a:r>
          </a:p>
          <a:p>
            <a:r>
              <a:rPr lang="en-AU" sz="2400" dirty="0" smtClean="0"/>
              <a:t>The data scalpel approach gives focus to our strategy.</a:t>
            </a:r>
          </a:p>
          <a:p>
            <a:r>
              <a:rPr lang="en-AU" sz="2400" dirty="0" smtClean="0"/>
              <a:t>We need a faster cycle of data on student progress than annual.  A well-understood data warehouse gives that.</a:t>
            </a:r>
          </a:p>
          <a:p>
            <a:r>
              <a:rPr lang="en-AU" sz="2400" dirty="0" smtClean="0"/>
              <a:t>There’s much else to look at beside achievement.</a:t>
            </a:r>
          </a:p>
          <a:p>
            <a:r>
              <a:rPr lang="en-AU" sz="2400" dirty="0"/>
              <a:t>You have to have all the skills to do an Overview before you can hold a Scalpel</a:t>
            </a:r>
            <a:r>
              <a:rPr lang="en-AU" sz="2400" dirty="0" smtClean="0"/>
              <a:t>!.</a:t>
            </a:r>
            <a:endParaRPr lang="en-AU" sz="2400" dirty="0"/>
          </a:p>
          <a:p>
            <a:endParaRPr lang="en-AU" sz="2400" dirty="0" smtClean="0"/>
          </a:p>
          <a:p>
            <a:endParaRPr lang="en-AU" sz="2400" dirty="0" smtClean="0"/>
          </a:p>
          <a:p>
            <a:endParaRPr lang="en-AU" sz="2400" dirty="0" smtClean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964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1584</TotalTime>
  <Words>513</Words>
  <Application>Microsoft Office PowerPoint</Application>
  <PresentationFormat>On-screen Show (4:3)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Data Forensics: You’ve done the Overview;  what’s next?</vt:lpstr>
      <vt:lpstr>Speeding up the process</vt:lpstr>
      <vt:lpstr>PowerPoint Presentation</vt:lpstr>
      <vt:lpstr>PowerPoint Presentation</vt:lpstr>
      <vt:lpstr>PowerPoint Presentation</vt:lpstr>
      <vt:lpstr>PowerPoint Presentation</vt:lpstr>
      <vt:lpstr>Why use a data ‘scalpel’?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DeCourcy</dc:creator>
  <cp:lastModifiedBy>Sherman Mingo | Crazy Domains</cp:lastModifiedBy>
  <cp:revision>107</cp:revision>
  <cp:lastPrinted>2015-06-03T23:15:46Z</cp:lastPrinted>
  <dcterms:created xsi:type="dcterms:W3CDTF">2015-05-18T23:22:02Z</dcterms:created>
  <dcterms:modified xsi:type="dcterms:W3CDTF">2020-04-27T02:14:09Z</dcterms:modified>
</cp:coreProperties>
</file>