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7" r:id="rId4"/>
    <p:sldId id="268" r:id="rId5"/>
    <p:sldId id="269" r:id="rId6"/>
    <p:sldId id="265" r:id="rId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0070"/>
    <a:srgbClr val="5664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6" d="100"/>
          <a:sy n="116" d="100"/>
        </p:scale>
        <p:origin x="16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r>
              <a:rPr lang="en-AU" dirty="0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1CC302-2F8D-4E51-A726-0B56821CD2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20953" y="8879326"/>
            <a:ext cx="3170238" cy="2401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GB" sz="900" dirty="0"/>
              <a:t>© JS DeCourcy</a:t>
            </a:r>
          </a:p>
          <a:p>
            <a:endParaRPr lang="en-GB" sz="900" dirty="0"/>
          </a:p>
          <a:p>
            <a:endParaRPr lang="en-GB" sz="9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FF3430-B842-4593-9EC7-553374145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34" y="9025159"/>
            <a:ext cx="1068384" cy="57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56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7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4042902F-950D-4BFE-8698-A72A01BD1A14}" type="datetimeFigureOut">
              <a:rPr lang="en-AU" smtClean="0"/>
              <a:t>27/04/2020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6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1F836BB5-9EAB-462D-B48B-D2D1498991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9688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908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86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8220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205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1276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023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370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75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442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74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75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21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97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1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01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64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www.datastrategy.com.au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4" name="Picture 33">
            <a:hlinkClick r:id="rId18"/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15" y="6158381"/>
            <a:ext cx="1232184" cy="66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8628" y="1437802"/>
            <a:ext cx="6520266" cy="3403140"/>
          </a:xfrm>
        </p:spPr>
        <p:txBody>
          <a:bodyPr>
            <a:normAutofit/>
          </a:bodyPr>
          <a:lstStyle/>
          <a:p>
            <a:pPr algn="ctr"/>
            <a:r>
              <a:rPr lang="en-AU" dirty="0">
                <a:solidFill>
                  <a:srgbClr val="C00000"/>
                </a:solidFill>
              </a:rPr>
              <a:t>Understanding and using the “</a:t>
            </a:r>
            <a:r>
              <a:rPr lang="en-AU" b="1" dirty="0" err="1">
                <a:solidFill>
                  <a:srgbClr val="C00000"/>
                </a:solidFill>
              </a:rPr>
              <a:t>whiskers</a:t>
            </a:r>
            <a:r>
              <a:rPr lang="en-AU" dirty="0" err="1">
                <a:solidFill>
                  <a:srgbClr val="C00000"/>
                </a:solidFill>
              </a:rPr>
              <a:t>”on</a:t>
            </a:r>
            <a:r>
              <a:rPr lang="en-AU" dirty="0">
                <a:solidFill>
                  <a:srgbClr val="C00000"/>
                </a:solidFill>
              </a:rPr>
              <a:t> a Trends Graph</a:t>
            </a:r>
          </a:p>
        </p:txBody>
      </p:sp>
    </p:spTree>
    <p:extLst>
      <p:ext uri="{BB962C8B-B14F-4D97-AF65-F5344CB8AC3E}">
        <p14:creationId xmlns:p14="http://schemas.microsoft.com/office/powerpoint/2010/main" val="2643665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1" y="616227"/>
            <a:ext cx="6589199" cy="676545"/>
          </a:xfrm>
        </p:spPr>
        <p:txBody>
          <a:bodyPr/>
          <a:lstStyle/>
          <a:p>
            <a:r>
              <a:rPr lang="en-AU" dirty="0"/>
              <a:t>Confidence Limits</a:t>
            </a:r>
          </a:p>
        </p:txBody>
      </p:sp>
      <p:pic>
        <p:nvPicPr>
          <p:cNvPr id="9" name="Content Placeholder 8" descr="A picture containing object, antenna, sky&#10;&#10;Description automatically generated">
            <a:extLst>
              <a:ext uri="{FF2B5EF4-FFF2-40B4-BE49-F238E27FC236}">
                <a16:creationId xmlns:a16="http://schemas.microsoft.com/office/drawing/2014/main" id="{A7868089-82B5-496D-B8C3-B1E7115A9C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259"/>
          <a:stretch/>
        </p:blipFill>
        <p:spPr>
          <a:xfrm>
            <a:off x="1228024" y="1857254"/>
            <a:ext cx="7275808" cy="1790401"/>
          </a:xfr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0C8BB0A-0C5A-4232-A686-06BE8CC51E9B}"/>
              </a:ext>
            </a:extLst>
          </p:cNvPr>
          <p:cNvSpPr txBox="1">
            <a:spLocks/>
          </p:cNvSpPr>
          <p:nvPr/>
        </p:nvSpPr>
        <p:spPr>
          <a:xfrm>
            <a:off x="1880361" y="4031451"/>
            <a:ext cx="7048485" cy="26419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The “whiskers” on a trends graph represent the confidence limits for our measurement of the average</a:t>
            </a:r>
          </a:p>
          <a:p>
            <a:r>
              <a:rPr lang="en-AU" dirty="0"/>
              <a:t>Our measurement of the average is represented by the dot.</a:t>
            </a:r>
          </a:p>
          <a:p>
            <a:r>
              <a:rPr lang="en-AU" dirty="0"/>
              <a:t>The confidence limits (and hence the whiskers) get bigger as:</a:t>
            </a:r>
          </a:p>
          <a:p>
            <a:pPr lvl="1"/>
            <a:r>
              <a:rPr lang="en-AU" dirty="0"/>
              <a:t>The cohort gets smaller</a:t>
            </a:r>
          </a:p>
          <a:p>
            <a:pPr lvl="1"/>
            <a:r>
              <a:rPr lang="en-AU" dirty="0"/>
              <a:t>The values being measured get more spread (but the whiskers don’t represent the spread!)</a:t>
            </a:r>
          </a:p>
          <a:p>
            <a:pPr lvl="1"/>
            <a:r>
              <a:rPr lang="en-AU" dirty="0"/>
              <a:t>The model gets weaker.</a:t>
            </a:r>
          </a:p>
          <a:p>
            <a:pPr marL="0" indent="0">
              <a:buFont typeface="Wingdings 3" charset="2"/>
              <a:buNone/>
            </a:pPr>
            <a:endParaRPr lang="en-AU" dirty="0"/>
          </a:p>
          <a:p>
            <a:endParaRPr lang="en-AU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78BCA44-64B8-4FAF-A2EE-BEB09844BFEA}"/>
              </a:ext>
            </a:extLst>
          </p:cNvPr>
          <p:cNvCxnSpPr/>
          <p:nvPr/>
        </p:nvCxnSpPr>
        <p:spPr>
          <a:xfrm flipH="1" flipV="1">
            <a:off x="2079812" y="2689412"/>
            <a:ext cx="1057835" cy="1342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2646BFF-A559-489D-ACC8-F7F03A5B7BD3}"/>
              </a:ext>
            </a:extLst>
          </p:cNvPr>
          <p:cNvCxnSpPr>
            <a:cxnSpLocks/>
          </p:cNvCxnSpPr>
          <p:nvPr/>
        </p:nvCxnSpPr>
        <p:spPr>
          <a:xfrm flipH="1" flipV="1">
            <a:off x="3231750" y="2497515"/>
            <a:ext cx="11246" cy="1617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0113B41-4971-46DC-BB34-13D8B634EC9D}"/>
              </a:ext>
            </a:extLst>
          </p:cNvPr>
          <p:cNvCxnSpPr>
            <a:cxnSpLocks/>
          </p:cNvCxnSpPr>
          <p:nvPr/>
        </p:nvCxnSpPr>
        <p:spPr>
          <a:xfrm flipV="1">
            <a:off x="3349431" y="2703694"/>
            <a:ext cx="1007558" cy="1411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8D0A637-381F-4008-A11B-550079690A95}"/>
              </a:ext>
            </a:extLst>
          </p:cNvPr>
          <p:cNvCxnSpPr>
            <a:cxnSpLocks/>
          </p:cNvCxnSpPr>
          <p:nvPr/>
        </p:nvCxnSpPr>
        <p:spPr>
          <a:xfrm flipV="1">
            <a:off x="3395396" y="2679467"/>
            <a:ext cx="2114227" cy="1435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D0EAD55-CF39-45C9-8C2B-72B8E61C8EED}"/>
              </a:ext>
            </a:extLst>
          </p:cNvPr>
          <p:cNvCxnSpPr>
            <a:cxnSpLocks/>
          </p:cNvCxnSpPr>
          <p:nvPr/>
        </p:nvCxnSpPr>
        <p:spPr>
          <a:xfrm flipV="1">
            <a:off x="3489498" y="2602786"/>
            <a:ext cx="3196728" cy="1512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A82108E-408A-45E7-8B83-7DE6CDBD0FA0}"/>
              </a:ext>
            </a:extLst>
          </p:cNvPr>
          <p:cNvCxnSpPr>
            <a:cxnSpLocks/>
          </p:cNvCxnSpPr>
          <p:nvPr/>
        </p:nvCxnSpPr>
        <p:spPr>
          <a:xfrm flipV="1">
            <a:off x="3666957" y="2976636"/>
            <a:ext cx="4178335" cy="1138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>
            <a:extLst>
              <a:ext uri="{FF2B5EF4-FFF2-40B4-BE49-F238E27FC236}">
                <a16:creationId xmlns:a16="http://schemas.microsoft.com/office/drawing/2014/main" id="{D3B93BE9-7815-40CC-8A33-BBD370C485A0}"/>
              </a:ext>
            </a:extLst>
          </p:cNvPr>
          <p:cNvSpPr/>
          <p:nvPr/>
        </p:nvSpPr>
        <p:spPr>
          <a:xfrm>
            <a:off x="7413812" y="2679467"/>
            <a:ext cx="1627105" cy="2116651"/>
          </a:xfrm>
          <a:prstGeom prst="arc">
            <a:avLst>
              <a:gd name="adj1" fmla="val 15004333"/>
              <a:gd name="adj2" fmla="val 4150932"/>
            </a:avLst>
          </a:prstGeom>
          <a:ln w="28575"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5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1" y="616227"/>
            <a:ext cx="6589199" cy="676545"/>
          </a:xfrm>
        </p:spPr>
        <p:txBody>
          <a:bodyPr/>
          <a:lstStyle/>
          <a:p>
            <a:r>
              <a:rPr lang="en-AU" dirty="0"/>
              <a:t>Using the whiskers #1</a:t>
            </a:r>
          </a:p>
        </p:txBody>
      </p:sp>
      <p:pic>
        <p:nvPicPr>
          <p:cNvPr id="9" name="Content Placeholder 8" descr="A picture containing object, antenna, sky&#10;&#10;Description automatically generated">
            <a:extLst>
              <a:ext uri="{FF2B5EF4-FFF2-40B4-BE49-F238E27FC236}">
                <a16:creationId xmlns:a16="http://schemas.microsoft.com/office/drawing/2014/main" id="{A7868089-82B5-496D-B8C3-B1E7115A9C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259"/>
          <a:stretch/>
        </p:blipFill>
        <p:spPr>
          <a:xfrm>
            <a:off x="1228024" y="1857254"/>
            <a:ext cx="7275808" cy="1790401"/>
          </a:xfr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0C8BB0A-0C5A-4232-A686-06BE8CC51E9B}"/>
              </a:ext>
            </a:extLst>
          </p:cNvPr>
          <p:cNvSpPr txBox="1">
            <a:spLocks/>
          </p:cNvSpPr>
          <p:nvPr/>
        </p:nvSpPr>
        <p:spPr>
          <a:xfrm>
            <a:off x="1880361" y="4031451"/>
            <a:ext cx="7048485" cy="2602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The first use of the whiskers is to tell if the average is significantly different from typical (or state average, depending on which of the graphs you are looking at)</a:t>
            </a:r>
          </a:p>
          <a:p>
            <a:r>
              <a:rPr lang="en-AU" dirty="0"/>
              <a:t>In this example, five of the years represented are significantly different from typical, which we can see because they don’t cut the horizontal line</a:t>
            </a:r>
          </a:p>
          <a:p>
            <a:r>
              <a:rPr lang="en-AU" dirty="0"/>
              <a:t>And the other is in the range of typical, because it does cut the horizontal axis.</a:t>
            </a:r>
          </a:p>
          <a:p>
            <a:pPr marL="0" indent="0">
              <a:buFont typeface="Wingdings 3" charset="2"/>
              <a:buNone/>
            </a:pPr>
            <a:endParaRPr lang="en-AU" dirty="0"/>
          </a:p>
          <a:p>
            <a:endParaRPr lang="en-AU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78BCA44-64B8-4FAF-A2EE-BEB09844BFEA}"/>
              </a:ext>
            </a:extLst>
          </p:cNvPr>
          <p:cNvCxnSpPr>
            <a:cxnSpLocks/>
          </p:cNvCxnSpPr>
          <p:nvPr/>
        </p:nvCxnSpPr>
        <p:spPr>
          <a:xfrm flipH="1" flipV="1">
            <a:off x="2050665" y="2635138"/>
            <a:ext cx="2117080" cy="2436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2646BFF-A559-489D-ACC8-F7F03A5B7BD3}"/>
              </a:ext>
            </a:extLst>
          </p:cNvPr>
          <p:cNvCxnSpPr>
            <a:cxnSpLocks/>
          </p:cNvCxnSpPr>
          <p:nvPr/>
        </p:nvCxnSpPr>
        <p:spPr>
          <a:xfrm flipH="1" flipV="1">
            <a:off x="3231750" y="2497516"/>
            <a:ext cx="981960" cy="2574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0113B41-4971-46DC-BB34-13D8B634EC9D}"/>
              </a:ext>
            </a:extLst>
          </p:cNvPr>
          <p:cNvCxnSpPr>
            <a:cxnSpLocks/>
          </p:cNvCxnSpPr>
          <p:nvPr/>
        </p:nvCxnSpPr>
        <p:spPr>
          <a:xfrm flipV="1">
            <a:off x="4279061" y="2703694"/>
            <a:ext cx="77928" cy="2368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8D0A637-381F-4008-A11B-550079690A95}"/>
              </a:ext>
            </a:extLst>
          </p:cNvPr>
          <p:cNvCxnSpPr>
            <a:cxnSpLocks/>
          </p:cNvCxnSpPr>
          <p:nvPr/>
        </p:nvCxnSpPr>
        <p:spPr>
          <a:xfrm flipV="1">
            <a:off x="4332091" y="2679468"/>
            <a:ext cx="1177532" cy="2424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D0EAD55-CF39-45C9-8C2B-72B8E61C8EED}"/>
              </a:ext>
            </a:extLst>
          </p:cNvPr>
          <p:cNvCxnSpPr>
            <a:cxnSpLocks/>
          </p:cNvCxnSpPr>
          <p:nvPr/>
        </p:nvCxnSpPr>
        <p:spPr>
          <a:xfrm flipV="1">
            <a:off x="4461779" y="2602786"/>
            <a:ext cx="2224447" cy="2469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A82108E-408A-45E7-8B83-7DE6CDBD0FA0}"/>
              </a:ext>
            </a:extLst>
          </p:cNvPr>
          <p:cNvCxnSpPr>
            <a:cxnSpLocks/>
          </p:cNvCxnSpPr>
          <p:nvPr/>
        </p:nvCxnSpPr>
        <p:spPr>
          <a:xfrm flipV="1">
            <a:off x="6582544" y="2899459"/>
            <a:ext cx="1241942" cy="3132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26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1" y="616227"/>
            <a:ext cx="6589199" cy="676545"/>
          </a:xfrm>
        </p:spPr>
        <p:txBody>
          <a:bodyPr>
            <a:normAutofit fontScale="90000"/>
          </a:bodyPr>
          <a:lstStyle/>
          <a:p>
            <a:r>
              <a:rPr lang="en-AU" dirty="0"/>
              <a:t>Using the whiskers #2: change</a:t>
            </a:r>
          </a:p>
        </p:txBody>
      </p:sp>
      <p:pic>
        <p:nvPicPr>
          <p:cNvPr id="9" name="Content Placeholder 8" descr="A picture containing object, antenna, sky&#10;&#10;Description automatically generated">
            <a:extLst>
              <a:ext uri="{FF2B5EF4-FFF2-40B4-BE49-F238E27FC236}">
                <a16:creationId xmlns:a16="http://schemas.microsoft.com/office/drawing/2014/main" id="{A7868089-82B5-496D-B8C3-B1E7115A9C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259"/>
          <a:stretch/>
        </p:blipFill>
        <p:spPr>
          <a:xfrm>
            <a:off x="1228024" y="1857254"/>
            <a:ext cx="7275808" cy="1790401"/>
          </a:xfr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0C8BB0A-0C5A-4232-A686-06BE8CC51E9B}"/>
              </a:ext>
            </a:extLst>
          </p:cNvPr>
          <p:cNvSpPr txBox="1">
            <a:spLocks/>
          </p:cNvSpPr>
          <p:nvPr/>
        </p:nvSpPr>
        <p:spPr>
          <a:xfrm>
            <a:off x="1880361" y="4031451"/>
            <a:ext cx="7048485" cy="2602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The second use of the whiskers is to tell if a change is likely to be significant or not</a:t>
            </a:r>
          </a:p>
          <a:p>
            <a:r>
              <a:rPr lang="en-AU" dirty="0"/>
              <a:t>You look at both sets of whiskers – start and finish – and decide if the amount of shift is more than about half a whisker.</a:t>
            </a:r>
          </a:p>
          <a:p>
            <a:r>
              <a:rPr lang="en-AU" dirty="0"/>
              <a:t>This change is not particularly significant, but this one is.</a:t>
            </a:r>
          </a:p>
          <a:p>
            <a:pPr marL="0" indent="0">
              <a:buFont typeface="Wingdings 3" charset="2"/>
              <a:buNone/>
            </a:pPr>
            <a:endParaRPr lang="en-AU" dirty="0"/>
          </a:p>
          <a:p>
            <a:endParaRPr lang="en-AU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0113B41-4971-46DC-BB34-13D8B634EC9D}"/>
              </a:ext>
            </a:extLst>
          </p:cNvPr>
          <p:cNvCxnSpPr>
            <a:cxnSpLocks/>
          </p:cNvCxnSpPr>
          <p:nvPr/>
        </p:nvCxnSpPr>
        <p:spPr>
          <a:xfrm flipV="1">
            <a:off x="3481535" y="2600605"/>
            <a:ext cx="1468285" cy="31413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A82108E-408A-45E7-8B83-7DE6CDBD0FA0}"/>
              </a:ext>
            </a:extLst>
          </p:cNvPr>
          <p:cNvCxnSpPr>
            <a:cxnSpLocks/>
          </p:cNvCxnSpPr>
          <p:nvPr/>
        </p:nvCxnSpPr>
        <p:spPr>
          <a:xfrm flipH="1" flipV="1">
            <a:off x="7307197" y="2635139"/>
            <a:ext cx="149991" cy="3106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24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001" y="616227"/>
            <a:ext cx="6589199" cy="676545"/>
          </a:xfrm>
        </p:spPr>
        <p:txBody>
          <a:bodyPr>
            <a:normAutofit fontScale="90000"/>
          </a:bodyPr>
          <a:lstStyle/>
          <a:p>
            <a:r>
              <a:rPr lang="en-AU" dirty="0"/>
              <a:t>Using the whiskers #2: change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0C8BB0A-0C5A-4232-A686-06BE8CC51E9B}"/>
              </a:ext>
            </a:extLst>
          </p:cNvPr>
          <p:cNvSpPr txBox="1">
            <a:spLocks/>
          </p:cNvSpPr>
          <p:nvPr/>
        </p:nvSpPr>
        <p:spPr>
          <a:xfrm>
            <a:off x="1880361" y="4031451"/>
            <a:ext cx="7048485" cy="2602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In this example, even though the changes from year to year are small, most of them are significant, which we can tell because the whiskers are small.</a:t>
            </a:r>
          </a:p>
          <a:p>
            <a:pPr marL="0" indent="0">
              <a:buFont typeface="Wingdings 3" charset="2"/>
              <a:buNone/>
            </a:pPr>
            <a:endParaRPr lang="en-AU" dirty="0"/>
          </a:p>
          <a:p>
            <a:endParaRPr lang="en-AU" dirty="0"/>
          </a:p>
        </p:txBody>
      </p:sp>
      <p:pic>
        <p:nvPicPr>
          <p:cNvPr id="6" name="Picture 5" descr="A picture containing object&#10;&#10;Description automatically generated">
            <a:extLst>
              <a:ext uri="{FF2B5EF4-FFF2-40B4-BE49-F238E27FC236}">
                <a16:creationId xmlns:a16="http://schemas.microsoft.com/office/drawing/2014/main" id="{E7D75396-4918-4EA0-894D-9DB62F86E1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80" r="1"/>
          <a:stretch/>
        </p:blipFill>
        <p:spPr>
          <a:xfrm>
            <a:off x="1158751" y="1378435"/>
            <a:ext cx="7582137" cy="2050565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0113B41-4971-46DC-BB34-13D8B634EC9D}"/>
              </a:ext>
            </a:extLst>
          </p:cNvPr>
          <p:cNvCxnSpPr>
            <a:cxnSpLocks/>
          </p:cNvCxnSpPr>
          <p:nvPr/>
        </p:nvCxnSpPr>
        <p:spPr>
          <a:xfrm flipH="1" flipV="1">
            <a:off x="2655302" y="2225717"/>
            <a:ext cx="1364624" cy="2175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A82108E-408A-45E7-8B83-7DE6CDBD0FA0}"/>
              </a:ext>
            </a:extLst>
          </p:cNvPr>
          <p:cNvCxnSpPr>
            <a:cxnSpLocks/>
          </p:cNvCxnSpPr>
          <p:nvPr/>
        </p:nvCxnSpPr>
        <p:spPr>
          <a:xfrm flipH="1" flipV="1">
            <a:off x="3944932" y="2225717"/>
            <a:ext cx="337413" cy="2175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B544322-2925-4BB2-A0F8-7A4DF3A0522B}"/>
              </a:ext>
            </a:extLst>
          </p:cNvPr>
          <p:cNvCxnSpPr>
            <a:cxnSpLocks/>
          </p:cNvCxnSpPr>
          <p:nvPr/>
        </p:nvCxnSpPr>
        <p:spPr>
          <a:xfrm flipV="1">
            <a:off x="4731026" y="2204568"/>
            <a:ext cx="336165" cy="2197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12F12B9-78FD-463F-9798-DD2C7CCBE8B9}"/>
              </a:ext>
            </a:extLst>
          </p:cNvPr>
          <p:cNvCxnSpPr>
            <a:cxnSpLocks/>
          </p:cNvCxnSpPr>
          <p:nvPr/>
        </p:nvCxnSpPr>
        <p:spPr>
          <a:xfrm flipV="1">
            <a:off x="5145630" y="2204568"/>
            <a:ext cx="1052172" cy="2197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01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26895"/>
          </a:xfrm>
        </p:spPr>
        <p:txBody>
          <a:bodyPr/>
          <a:lstStyle/>
          <a:p>
            <a:r>
              <a:rPr lang="en-AU" dirty="0"/>
              <a:t>Take-home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5201" y="2301264"/>
            <a:ext cx="6244642" cy="1078040"/>
          </a:xfrm>
        </p:spPr>
        <p:txBody>
          <a:bodyPr>
            <a:normAutofit/>
          </a:bodyPr>
          <a:lstStyle/>
          <a:p>
            <a:r>
              <a:rPr lang="en-AU" dirty="0"/>
              <a:t>Don’t over-interpret small changes, particularly when the confidence limits of the mean are large.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88097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3700</TotalTime>
  <Words>281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Wisp</vt:lpstr>
      <vt:lpstr>Understanding and using the “whiskers”on a Trends Graph</vt:lpstr>
      <vt:lpstr>Confidence Limits</vt:lpstr>
      <vt:lpstr>Using the whiskers #1</vt:lpstr>
      <vt:lpstr>Using the whiskers #2: change</vt:lpstr>
      <vt:lpstr>Using the whiskers #2: change</vt:lpstr>
      <vt:lpstr>Take-home message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Engagement, learning gain and data</dc:title>
  <dc:creator>John De Courcy</dc:creator>
  <cp:lastModifiedBy>Sherman Mingo | Crazy Domains</cp:lastModifiedBy>
  <cp:revision>172</cp:revision>
  <cp:lastPrinted>2016-10-20T22:59:57Z</cp:lastPrinted>
  <dcterms:created xsi:type="dcterms:W3CDTF">2016-10-06T21:42:49Z</dcterms:created>
  <dcterms:modified xsi:type="dcterms:W3CDTF">2020-04-27T02:22:31Z</dcterms:modified>
</cp:coreProperties>
</file>