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24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6726063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787" y="4243845"/>
            <a:ext cx="2307831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6726064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6833787" y="2590078"/>
            <a:ext cx="2307832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0242" y="2733709"/>
            <a:ext cx="6069268" cy="1373070"/>
          </a:xfrm>
        </p:spPr>
        <p:txBody>
          <a:bodyPr anchor="b">
            <a:noAutofit/>
          </a:bodyPr>
          <a:lstStyle>
            <a:lvl1pPr algn="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241" y="4394040"/>
            <a:ext cx="6108101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55655" y="5936188"/>
            <a:ext cx="2057400" cy="365125"/>
          </a:xfrm>
        </p:spPr>
        <p:txBody>
          <a:bodyPr/>
          <a:lstStyle/>
          <a:p>
            <a:fld id="{78ABE3C1-DBE1-495D-B57B-2849774B866A}" type="datetimeFigureOut">
              <a:rPr lang="en-US" smtClean="0"/>
              <a:t>4/27/2020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1" y="5936189"/>
            <a:ext cx="402166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399" y="2750337"/>
            <a:ext cx="1370293" cy="1356442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862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3" y="4711617"/>
            <a:ext cx="6894770" cy="544482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1639" y="609598"/>
            <a:ext cx="6896534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5256098"/>
            <a:ext cx="6894772" cy="5478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smtClean="0"/>
              <a:t>4/27/2020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310"/>
            <a:ext cx="1149836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2319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2" name="Picture 21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3" name="Picture 22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4" name="Rectangle 23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255" y="609597"/>
            <a:ext cx="6896534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889151" cy="1101764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smtClean="0"/>
              <a:t>4/27/2020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616"/>
            <a:ext cx="1149836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50814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30" name="Picture 29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1" name="Picture 30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2" name="Rectangle 31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921" y="616983"/>
            <a:ext cx="642514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89438" y="3660763"/>
            <a:ext cx="5987731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903919" cy="110176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smtClean="0"/>
              <a:t>4/27/2020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70932" y="748116"/>
            <a:ext cx="5334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967191" y="2998573"/>
            <a:ext cx="457200" cy="5847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728990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3" name="Picture 22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4" name="Picture 23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5" name="Rectangle 24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8" y="4710340"/>
            <a:ext cx="6896534" cy="5898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9" y="5300150"/>
            <a:ext cx="6896534" cy="51195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smtClean="0"/>
              <a:t>4/27/2020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11338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32629" y="2329489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39777" y="3015290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8413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2879710" y="3007906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26136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233520" y="3007905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smtClean="0"/>
              <a:t>4/27/2020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6291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35" name="Picture 34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6" name="Picture 35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7" name="Rectangle 36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Rectangle 37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32391" y="4297503"/>
            <a:ext cx="21922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32391" y="2336873"/>
            <a:ext cx="2192257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32391" y="4873765"/>
            <a:ext cx="219225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0497" y="4297503"/>
            <a:ext cx="221507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870497" y="2336873"/>
            <a:ext cx="221507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869483" y="4873764"/>
            <a:ext cx="2218004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31028" y="4297503"/>
            <a:ext cx="219433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231027" y="2336873"/>
            <a:ext cx="2194333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230934" y="4873762"/>
            <a:ext cx="2197239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smtClean="0"/>
              <a:t>4/27/2020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61967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7" name="Picture 16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8" name="Picture 17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9" name="Rectangle 18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19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smtClean="0"/>
              <a:t>4/27/2020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03563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 rot="5400000">
            <a:off x="4575305" y="2747178"/>
            <a:ext cx="6862555" cy="1368199"/>
            <a:chOff x="2281445" y="609600"/>
            <a:chExt cx="6862555" cy="1368199"/>
          </a:xfrm>
        </p:grpSpPr>
        <p:sp>
          <p:nvSpPr>
            <p:cNvPr id="12" name="Rectangle 11"/>
            <p:cNvSpPr/>
            <p:nvPr/>
          </p:nvSpPr>
          <p:spPr bwMode="ltGray">
            <a:xfrm>
              <a:off x="2281445" y="609601"/>
              <a:ext cx="5285695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7710769" y="609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4798" y="609597"/>
            <a:ext cx="1069602" cy="446193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241" y="609598"/>
            <a:ext cx="6576359" cy="53265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144" y="5936188"/>
            <a:ext cx="2057400" cy="365125"/>
          </a:xfrm>
        </p:spPr>
        <p:txBody>
          <a:bodyPr/>
          <a:lstStyle/>
          <a:p>
            <a:fld id="{6178E61D-D431-422C-9764-11DAFE33AB63}" type="datetimeFigureOut">
              <a:rPr lang="en-US" smtClean="0"/>
              <a:t>4/27/2020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0241" y="5936189"/>
            <a:ext cx="451895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31152" y="5432500"/>
            <a:ext cx="1149636" cy="1273100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2346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8" name="Picture 2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9" name="Picture 2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0" name="Rectangle 2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3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smtClean="0"/>
              <a:t>4/27/2020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05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2728432"/>
            <a:ext cx="9161969" cy="1677035"/>
            <a:chOff x="0" y="2895600"/>
            <a:chExt cx="9161969" cy="1677035"/>
          </a:xfrm>
        </p:grpSpPr>
        <p:pic>
          <p:nvPicPr>
            <p:cNvPr id="19" name="Picture 1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0" name="Picture 19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1" name="Rectangle 2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2869895"/>
            <a:ext cx="688915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1639" y="4232172"/>
            <a:ext cx="688915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65810" y="5936188"/>
            <a:ext cx="2057400" cy="365125"/>
          </a:xfrm>
        </p:spPr>
        <p:txBody>
          <a:bodyPr/>
          <a:lstStyle/>
          <a:p>
            <a:fld id="{30578ACC-22D6-47C1-A373-4FD133E34F3C}" type="datetimeFigureOut">
              <a:rPr lang="en-US" smtClean="0"/>
              <a:t>4/27/2020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5936189"/>
            <a:ext cx="483467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56438" y="2869896"/>
            <a:ext cx="1149836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4501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53228"/>
            <a:ext cx="688739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2336873"/>
            <a:ext cx="3357899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61128" y="2336873"/>
            <a:ext cx="3359661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smtClean="0"/>
              <a:t>4/27/2020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4203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9" name="Picture 2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0" name="Picture 29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1" name="Rectangle 3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30"/>
            <a:ext cx="6896534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0988" y="2336874"/>
            <a:ext cx="3145080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1638" y="3030009"/>
            <a:ext cx="3367045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82646" y="2336873"/>
            <a:ext cx="3145527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61129" y="3030009"/>
            <a:ext cx="3367044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smtClean="0"/>
              <a:t>4/27/2020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4012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6" name="Picture 15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7" name="Picture 16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8" name="Rectangle 17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smtClean="0"/>
              <a:t>4/27/2020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9691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HD-ShadowShort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871"/>
          <a:stretch/>
        </p:blipFill>
        <p:spPr>
          <a:xfrm>
            <a:off x="7717217" y="1973262"/>
            <a:ext cx="1444752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7710769" y="609600"/>
            <a:ext cx="1433231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smtClean="0"/>
              <a:t>4/27/2020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4523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7"/>
            <a:ext cx="6896534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4385" y="2336874"/>
            <a:ext cx="3913788" cy="35993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2336873"/>
            <a:ext cx="2796240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smtClean="0"/>
              <a:t>4/27/2020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7226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10956" y="2336874"/>
            <a:ext cx="3917217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2336874"/>
            <a:ext cx="2798487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smtClean="0"/>
              <a:t>4/27/2020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307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hyperlink" Target="http://www.datastrategy.com.au/" TargetMode="Externa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James\Desktop\msft\Berlin\build Assets\hashOverlaySD-FullResolve.png"/>
          <p:cNvPicPr>
            <a:picLocks noChangeAspect="1" noChangeArrowheads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2336873"/>
            <a:ext cx="6887389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smtClean="0"/>
              <a:t>4/27/2020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48600" y="753228"/>
            <a:ext cx="1157674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>
            <a:hlinkClick r:id="rId20"/>
            <a:extLst>
              <a:ext uri="{FF2B5EF4-FFF2-40B4-BE49-F238E27FC236}">
                <a16:creationId xmlns:a16="http://schemas.microsoft.com/office/drawing/2014/main" id="{4DDEF813-E7CD-419C-BA3B-0D747AB5665C}"/>
              </a:ext>
            </a:extLst>
          </p:cNvPr>
          <p:cNvPicPr>
            <a:picLocks noChangeAspect="1"/>
          </p:cNvPicPr>
          <p:nvPr userDrawn="1"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18" y="6118750"/>
            <a:ext cx="1232184" cy="662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24853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770678-D3C0-415D-BCCF-BF96312C40A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Fitting with the RAP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17934F-65A9-4483-A9D4-9D873EF5C48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Alternatives or complementary?</a:t>
            </a:r>
          </a:p>
        </p:txBody>
      </p:sp>
    </p:spTree>
    <p:extLst>
      <p:ext uri="{BB962C8B-B14F-4D97-AF65-F5344CB8AC3E}">
        <p14:creationId xmlns:p14="http://schemas.microsoft.com/office/powerpoint/2010/main" val="814148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1455B-6761-4CE7-8FAB-6E8BFE5509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about NESA’s “Results Analysis Package?”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9BF49F-75F2-432A-BBE0-1FFFB30592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4202" y="3574855"/>
            <a:ext cx="7183933" cy="108093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The RAP is not an alternative to the Data Analysis – it’s the other half of the picture</a:t>
            </a:r>
          </a:p>
        </p:txBody>
      </p:sp>
    </p:spTree>
    <p:extLst>
      <p:ext uri="{BB962C8B-B14F-4D97-AF65-F5344CB8AC3E}">
        <p14:creationId xmlns:p14="http://schemas.microsoft.com/office/powerpoint/2010/main" val="3716676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BDC2EFCE-DBF5-4DC8-89AC-95197390F4D1}"/>
              </a:ext>
            </a:extLst>
          </p:cNvPr>
          <p:cNvSpPr/>
          <p:nvPr/>
        </p:nvSpPr>
        <p:spPr>
          <a:xfrm>
            <a:off x="4185502" y="2486319"/>
            <a:ext cx="1989055" cy="1885361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An HSC result</a:t>
            </a:r>
          </a:p>
        </p:txBody>
      </p:sp>
      <p:sp>
        <p:nvSpPr>
          <p:cNvPr id="8" name="Partial Circle 7">
            <a:extLst>
              <a:ext uri="{FF2B5EF4-FFF2-40B4-BE49-F238E27FC236}">
                <a16:creationId xmlns:a16="http://schemas.microsoft.com/office/drawing/2014/main" id="{7E87C91B-4141-43DE-B65C-85C9A640CD6F}"/>
              </a:ext>
            </a:extLst>
          </p:cNvPr>
          <p:cNvSpPr/>
          <p:nvPr/>
        </p:nvSpPr>
        <p:spPr>
          <a:xfrm>
            <a:off x="4185501" y="2486319"/>
            <a:ext cx="1989055" cy="1885361"/>
          </a:xfrm>
          <a:prstGeom prst="pie">
            <a:avLst>
              <a:gd name="adj1" fmla="val 0"/>
              <a:gd name="adj2" fmla="val 1080000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540000"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result</a:t>
            </a:r>
          </a:p>
        </p:txBody>
      </p:sp>
      <p:sp>
        <p:nvSpPr>
          <p:cNvPr id="12" name="Partial Circle 11">
            <a:extLst>
              <a:ext uri="{FF2B5EF4-FFF2-40B4-BE49-F238E27FC236}">
                <a16:creationId xmlns:a16="http://schemas.microsoft.com/office/drawing/2014/main" id="{517E9C23-DBC5-4A0B-92EB-69CFBFC82933}"/>
              </a:ext>
            </a:extLst>
          </p:cNvPr>
          <p:cNvSpPr/>
          <p:nvPr/>
        </p:nvSpPr>
        <p:spPr>
          <a:xfrm>
            <a:off x="4185501" y="2495279"/>
            <a:ext cx="1989055" cy="1885361"/>
          </a:xfrm>
          <a:prstGeom prst="pie">
            <a:avLst>
              <a:gd name="adj1" fmla="val 10848707"/>
              <a:gd name="adj2" fmla="val 21555186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540000"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An HSC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2C00077-23E1-4DAB-84A8-BC96A8AA5782}"/>
              </a:ext>
            </a:extLst>
          </p:cNvPr>
          <p:cNvSpPr txBox="1"/>
          <p:nvPr/>
        </p:nvSpPr>
        <p:spPr>
          <a:xfrm>
            <a:off x="-127061" y="2828834"/>
            <a:ext cx="25825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dirty="0"/>
              <a:t>You can analyse an HSC result in two ways: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C182A17-12E7-4F7C-86DC-66A11AB560AB}"/>
              </a:ext>
            </a:extLst>
          </p:cNvPr>
          <p:cNvSpPr/>
          <p:nvPr/>
        </p:nvSpPr>
        <p:spPr>
          <a:xfrm>
            <a:off x="3942102" y="4609070"/>
            <a:ext cx="370702" cy="1692876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dirty="0" err="1"/>
              <a:t>Multichoice</a:t>
            </a:r>
            <a:endParaRPr lang="en-GB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63404AB-56BF-4C64-8775-5EFD407A8D9F}"/>
              </a:ext>
            </a:extLst>
          </p:cNvPr>
          <p:cNvSpPr/>
          <p:nvPr/>
        </p:nvSpPr>
        <p:spPr>
          <a:xfrm>
            <a:off x="4323103" y="4609070"/>
            <a:ext cx="370702" cy="16928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dirty="0"/>
              <a:t>Topic 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1129C3B-D640-4936-8EE0-921F49DB8BB8}"/>
              </a:ext>
            </a:extLst>
          </p:cNvPr>
          <p:cNvSpPr/>
          <p:nvPr/>
        </p:nvSpPr>
        <p:spPr>
          <a:xfrm>
            <a:off x="4704104" y="4609070"/>
            <a:ext cx="702273" cy="169287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dirty="0"/>
              <a:t>Short answers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51F5EDF-12D1-4FDA-B24D-18838BBA34C3}"/>
              </a:ext>
            </a:extLst>
          </p:cNvPr>
          <p:cNvSpPr/>
          <p:nvPr/>
        </p:nvSpPr>
        <p:spPr>
          <a:xfrm>
            <a:off x="5416676" y="4609070"/>
            <a:ext cx="370702" cy="169287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dirty="0"/>
              <a:t>Topic 2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77B8F44-0BEA-4B45-8FCF-690AA6C322EB}"/>
              </a:ext>
            </a:extLst>
          </p:cNvPr>
          <p:cNvSpPr/>
          <p:nvPr/>
        </p:nvSpPr>
        <p:spPr>
          <a:xfrm>
            <a:off x="5787378" y="4609070"/>
            <a:ext cx="547520" cy="169287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dirty="0"/>
              <a:t>Elective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ECF281C-21A5-4D1B-9EF3-DBF9C5EF2483}"/>
              </a:ext>
            </a:extLst>
          </p:cNvPr>
          <p:cNvSpPr txBox="1"/>
          <p:nvPr/>
        </p:nvSpPr>
        <p:spPr>
          <a:xfrm>
            <a:off x="712721" y="4855343"/>
            <a:ext cx="30628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/>
              <a:t>You chop it into its different parts using the RAP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CD434BE-936A-429A-9CB8-EB212429619D}"/>
              </a:ext>
            </a:extLst>
          </p:cNvPr>
          <p:cNvSpPr txBox="1"/>
          <p:nvPr/>
        </p:nvSpPr>
        <p:spPr>
          <a:xfrm>
            <a:off x="-50489" y="747641"/>
            <a:ext cx="28777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/>
              <a:t>You compare it to three different contexts using the Analysis</a:t>
            </a:r>
          </a:p>
        </p:txBody>
      </p:sp>
      <p:sp>
        <p:nvSpPr>
          <p:cNvPr id="2" name="Thought Bubble: Cloud 1">
            <a:extLst>
              <a:ext uri="{FF2B5EF4-FFF2-40B4-BE49-F238E27FC236}">
                <a16:creationId xmlns:a16="http://schemas.microsoft.com/office/drawing/2014/main" id="{5763A041-BD6F-4C24-A819-BE636EED5FBD}"/>
              </a:ext>
            </a:extLst>
          </p:cNvPr>
          <p:cNvSpPr/>
          <p:nvPr/>
        </p:nvSpPr>
        <p:spPr>
          <a:xfrm>
            <a:off x="2569645" y="1593683"/>
            <a:ext cx="1557808" cy="1117626"/>
          </a:xfrm>
          <a:prstGeom prst="cloudCallout">
            <a:avLst>
              <a:gd name="adj1" fmla="val -12785"/>
              <a:gd name="adj2" fmla="val 4339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State average</a:t>
            </a:r>
          </a:p>
        </p:txBody>
      </p:sp>
      <p:sp>
        <p:nvSpPr>
          <p:cNvPr id="22" name="Thought Bubble: Cloud 21">
            <a:extLst>
              <a:ext uri="{FF2B5EF4-FFF2-40B4-BE49-F238E27FC236}">
                <a16:creationId xmlns:a16="http://schemas.microsoft.com/office/drawing/2014/main" id="{29CA20C2-F213-4F37-972E-FBE34D76A77A}"/>
              </a:ext>
            </a:extLst>
          </p:cNvPr>
          <p:cNvSpPr/>
          <p:nvPr/>
        </p:nvSpPr>
        <p:spPr>
          <a:xfrm>
            <a:off x="4011128" y="378620"/>
            <a:ext cx="2088223" cy="1444570"/>
          </a:xfrm>
          <a:prstGeom prst="cloudCallout">
            <a:avLst>
              <a:gd name="adj1" fmla="val -12785"/>
              <a:gd name="adj2" fmla="val 43393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sz="1400" dirty="0"/>
              <a:t>Similar students, other Catholic schools: the Primary Analysis</a:t>
            </a:r>
          </a:p>
        </p:txBody>
      </p:sp>
      <p:sp>
        <p:nvSpPr>
          <p:cNvPr id="23" name="Thought Bubble: Cloud 22">
            <a:extLst>
              <a:ext uri="{FF2B5EF4-FFF2-40B4-BE49-F238E27FC236}">
                <a16:creationId xmlns:a16="http://schemas.microsoft.com/office/drawing/2014/main" id="{00B45E2C-422C-4C32-8217-23B14C180A3C}"/>
              </a:ext>
            </a:extLst>
          </p:cNvPr>
          <p:cNvSpPr/>
          <p:nvPr/>
        </p:nvSpPr>
        <p:spPr>
          <a:xfrm>
            <a:off x="6099351" y="1100905"/>
            <a:ext cx="2158298" cy="1444570"/>
          </a:xfrm>
          <a:prstGeom prst="cloudCallout">
            <a:avLst>
              <a:gd name="adj1" fmla="val -12785"/>
              <a:gd name="adj2" fmla="val 43393"/>
            </a:avLst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sz="1400" dirty="0"/>
              <a:t>The same students, in their other courses: the Secondary Analysis</a:t>
            </a:r>
          </a:p>
        </p:txBody>
      </p:sp>
      <p:sp>
        <p:nvSpPr>
          <p:cNvPr id="3" name="Left Brace 2">
            <a:extLst>
              <a:ext uri="{FF2B5EF4-FFF2-40B4-BE49-F238E27FC236}">
                <a16:creationId xmlns:a16="http://schemas.microsoft.com/office/drawing/2014/main" id="{5555D917-71EE-43CA-B754-05ADF87FE8B7}"/>
              </a:ext>
            </a:extLst>
          </p:cNvPr>
          <p:cNvSpPr/>
          <p:nvPr/>
        </p:nvSpPr>
        <p:spPr>
          <a:xfrm rot="5400000">
            <a:off x="5052921" y="3297414"/>
            <a:ext cx="164283" cy="2385922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5887F4C-5CAD-4A95-8E8C-90DBEDFC5DC3}"/>
              </a:ext>
            </a:extLst>
          </p:cNvPr>
          <p:cNvSpPr txBox="1"/>
          <p:nvPr/>
        </p:nvSpPr>
        <p:spPr>
          <a:xfrm>
            <a:off x="6328024" y="2989087"/>
            <a:ext cx="277395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/>
              <a:t>You need to look at the results in </a:t>
            </a:r>
            <a:r>
              <a:rPr lang="en-GB" sz="2000" b="1" u="sng" dirty="0"/>
              <a:t>both</a:t>
            </a:r>
            <a:r>
              <a:rPr lang="en-GB" sz="2000" b="1" dirty="0"/>
              <a:t> ways to get to the good questions.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F5859EA-CA4D-4E76-97DE-6BC3DBF85106}"/>
              </a:ext>
            </a:extLst>
          </p:cNvPr>
          <p:cNvCxnSpPr>
            <a:cxnSpLocks/>
          </p:cNvCxnSpPr>
          <p:nvPr/>
        </p:nvCxnSpPr>
        <p:spPr>
          <a:xfrm>
            <a:off x="1542699" y="4029163"/>
            <a:ext cx="482445" cy="87381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5A67EDD8-1478-4E11-8A65-5B7CA9D8781F}"/>
              </a:ext>
            </a:extLst>
          </p:cNvPr>
          <p:cNvCxnSpPr>
            <a:cxnSpLocks/>
          </p:cNvCxnSpPr>
          <p:nvPr/>
        </p:nvCxnSpPr>
        <p:spPr>
          <a:xfrm flipH="1">
            <a:off x="1450089" y="1823190"/>
            <a:ext cx="513347" cy="91605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3960A7EA-A440-4A18-8FAA-9ABEDABBE7D3}"/>
              </a:ext>
            </a:extLst>
          </p:cNvPr>
          <p:cNvCxnSpPr>
            <a:cxnSpLocks/>
          </p:cNvCxnSpPr>
          <p:nvPr/>
        </p:nvCxnSpPr>
        <p:spPr>
          <a:xfrm>
            <a:off x="4069726" y="2390875"/>
            <a:ext cx="299624" cy="35698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8EC39754-C13B-47D6-90AE-2ACF7FF71EAB}"/>
              </a:ext>
            </a:extLst>
          </p:cNvPr>
          <p:cNvCxnSpPr>
            <a:cxnSpLocks/>
          </p:cNvCxnSpPr>
          <p:nvPr/>
        </p:nvCxnSpPr>
        <p:spPr>
          <a:xfrm flipH="1">
            <a:off x="5917208" y="2379910"/>
            <a:ext cx="287859" cy="33112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20AC4B0D-71A9-4F1E-B04D-B0D478A74C96}"/>
              </a:ext>
            </a:extLst>
          </p:cNvPr>
          <p:cNvCxnSpPr>
            <a:cxnSpLocks/>
          </p:cNvCxnSpPr>
          <p:nvPr/>
        </p:nvCxnSpPr>
        <p:spPr>
          <a:xfrm>
            <a:off x="5084538" y="1928539"/>
            <a:ext cx="28864" cy="46139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9279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2" grpId="0" animBg="1"/>
      <p:bldP spid="13" grpId="0"/>
      <p:bldP spid="14" grpId="0" animBg="1"/>
      <p:bldP spid="15" grpId="0" animBg="1"/>
      <p:bldP spid="16" grpId="0" animBg="1"/>
      <p:bldP spid="17" grpId="0" animBg="1"/>
      <p:bldP spid="18" grpId="0" animBg="1"/>
      <p:bldP spid="20" grpId="0"/>
      <p:bldP spid="20" grpId="1"/>
      <p:bldP spid="21" grpId="0"/>
      <p:bldP spid="2" grpId="0" animBg="1"/>
      <p:bldP spid="22" grpId="0" animBg="1"/>
      <p:bldP spid="23" grpId="0" animBg="1"/>
      <p:bldP spid="3" grpId="0" animBg="1"/>
      <p:bldP spid="24" grpId="0"/>
    </p:bld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188</TotalTime>
  <Words>119</Words>
  <Application>Microsoft Office PowerPoint</Application>
  <PresentationFormat>On-screen Show (4:3)</PresentationFormat>
  <Paragraphs>19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Trebuchet MS</vt:lpstr>
      <vt:lpstr>Berlin</vt:lpstr>
      <vt:lpstr>Fitting with the RAP</vt:lpstr>
      <vt:lpstr>What about NESA’s “Results Analysis Package?”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Fitting with the RAP</dc:title>
  <dc:creator>Dr John DeCourcy</dc:creator>
  <cp:lastModifiedBy>Sherman Mingo | Crazy Domains</cp:lastModifiedBy>
  <cp:revision>12</cp:revision>
  <dcterms:created xsi:type="dcterms:W3CDTF">2017-11-14T06:39:18Z</dcterms:created>
  <dcterms:modified xsi:type="dcterms:W3CDTF">2020-04-27T02:20:03Z</dcterms:modified>
</cp:coreProperties>
</file>