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2" r:id="rId5"/>
    <p:sldId id="257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80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AU" dirty="0" smtClean="0"/>
              <a:t>Professional Capital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088" y="0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AU" dirty="0" smtClean="0"/>
              <a:t>© JS DeCourcy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69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088" y="9721869"/>
            <a:ext cx="3076672" cy="511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0E9A4-AE6E-49A2-9BEC-D5A96D2826DA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95" y="9570748"/>
            <a:ext cx="1118124" cy="6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62837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AU" smtClean="0"/>
              <a:t>© JSDeCourcy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FEF7E69-1505-48CF-AD6C-192CD82913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804049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JSDeCourcy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0413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JSDeCourcy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315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4833-CC32-48A6-92B5-4FB8B229E03B}" type="datetime1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B47F-B8FD-4BA3-8962-F06956A397C7}" type="datetime1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881D-65AD-4FF2-9C2F-03D92AB6E7D9}" type="datetime1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45D2-562B-4527-9CDE-6541C7B580C7}" type="datetime1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57F9-B92B-4676-9A78-C5B46DD40E60}" type="datetime1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BDDA-512D-48C0-AB81-6B4DF473E24F}" type="datetime1">
              <a:rPr lang="en-AU" smtClean="0"/>
              <a:t>27/04/2020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A9C9-50EB-49D2-82A3-2FFF11C84E3B}" type="datetime1">
              <a:rPr lang="en-AU" smtClean="0"/>
              <a:t>27/04/2020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37DC-7C2D-4EFD-BCC4-ACDB79AA187F}" type="datetime1">
              <a:rPr lang="en-AU" smtClean="0"/>
              <a:t>27/04/2020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E15-B680-44F1-907E-2806594B69D6}" type="datetime1">
              <a:rPr lang="en-AU" smtClean="0"/>
              <a:t>27/04/2020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44F0-E174-40D2-BF63-C6EE13A2FFBE}" type="datetime1">
              <a:rPr lang="en-AU" smtClean="0"/>
              <a:t>27/04/2020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85BCD-E7ED-42FD-B33D-C6EE8B8390AB}" type="datetime1">
              <a:rPr lang="en-AU" smtClean="0"/>
              <a:t>27/04/2020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30C56C7-0738-44C5-9E63-1683FE346C8F}" type="datetime1">
              <a:rPr lang="en-AU" smtClean="0"/>
              <a:t>27/04/2020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0BE7DE4-0893-4A24-B383-538D34AB387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DataDivide.p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DataHart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Professional capital	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02624" cy="1724000"/>
          </a:xfrm>
        </p:spPr>
        <p:txBody>
          <a:bodyPr>
            <a:normAutofit/>
          </a:bodyPr>
          <a:lstStyle/>
          <a:p>
            <a:r>
              <a:rPr lang="en-AU" dirty="0" smtClean="0"/>
              <a:t>How educational leadership works to promote student learning</a:t>
            </a:r>
          </a:p>
          <a:p>
            <a:endParaRPr lang="en-AU" dirty="0"/>
          </a:p>
          <a:p>
            <a:r>
              <a:rPr lang="en-AU" sz="1400" dirty="0" smtClean="0"/>
              <a:t>Reference:  Andy Hargreaves &amp; Michael </a:t>
            </a:r>
            <a:r>
              <a:rPr lang="en-AU" sz="1400" dirty="0" err="1" smtClean="0"/>
              <a:t>Fullan</a:t>
            </a:r>
            <a:r>
              <a:rPr lang="en-AU" sz="1400" dirty="0" smtClean="0"/>
              <a:t>, </a:t>
            </a:r>
            <a:r>
              <a:rPr lang="en-AU" sz="1400" i="1" dirty="0" smtClean="0"/>
              <a:t>Professional Capital </a:t>
            </a:r>
            <a:r>
              <a:rPr lang="en-AU" sz="1400" dirty="0" smtClean="0"/>
              <a:t>(2012)</a:t>
            </a:r>
            <a:endParaRPr lang="en-AU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3" y="5877272"/>
            <a:ext cx="1824610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47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Capital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2"/>
          </a:xfrm>
        </p:spPr>
        <p:txBody>
          <a:bodyPr/>
          <a:lstStyle/>
          <a:p>
            <a:r>
              <a:rPr lang="en-AU" dirty="0" smtClean="0"/>
              <a:t>Exists in relationships between people</a:t>
            </a:r>
          </a:p>
          <a:p>
            <a:pPr lvl="1"/>
            <a:r>
              <a:rPr lang="en-AU" dirty="0" smtClean="0"/>
              <a:t>Trust and openness</a:t>
            </a:r>
          </a:p>
          <a:p>
            <a:pPr lvl="1"/>
            <a:r>
              <a:rPr lang="en-AU" dirty="0" smtClean="0"/>
              <a:t>Teamwork</a:t>
            </a:r>
          </a:p>
          <a:p>
            <a:pPr lvl="1"/>
            <a:r>
              <a:rPr lang="en-AU" dirty="0" smtClean="0"/>
              <a:t>Clarity in roles</a:t>
            </a:r>
          </a:p>
          <a:p>
            <a:pPr lvl="1"/>
            <a:r>
              <a:rPr lang="en-AU" dirty="0" smtClean="0"/>
              <a:t>Common sense of purpose</a:t>
            </a:r>
          </a:p>
          <a:p>
            <a:pPr lvl="1"/>
            <a:r>
              <a:rPr lang="en-AU" dirty="0" smtClean="0"/>
              <a:t>Sense of empowerment</a:t>
            </a:r>
          </a:p>
          <a:p>
            <a:r>
              <a:rPr lang="en-AU" dirty="0" smtClean="0">
                <a:solidFill>
                  <a:srgbClr val="C00000"/>
                </a:solidFill>
              </a:rPr>
              <a:t>Raising the Social Capital of a staff will raise Human Capital, but </a:t>
            </a:r>
            <a:r>
              <a:rPr lang="en-AU" u="sng" dirty="0" smtClean="0">
                <a:solidFill>
                  <a:srgbClr val="C00000"/>
                </a:solidFill>
              </a:rPr>
              <a:t>the reverse is not true</a:t>
            </a:r>
            <a:r>
              <a:rPr lang="en-AU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AU" dirty="0" smtClean="0"/>
              <a:t>Research is clear: developing SC works to develop student learning. (Not one-off seminars...!)</a:t>
            </a:r>
            <a:endParaRPr lang="en-AU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755576" y="5805264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5400" dirty="0" smtClean="0">
                <a:solidFill>
                  <a:srgbClr val="C00000"/>
                </a:solidFill>
                <a:latin typeface="Forte" pitchFamily="66" charset="0"/>
              </a:rPr>
              <a:t>PC = f ( HC, SC, DC )</a:t>
            </a:r>
            <a:endParaRPr lang="en-AU" sz="5400" dirty="0">
              <a:solidFill>
                <a:srgbClr val="C00000"/>
              </a:solidFill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Decisional Capital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2"/>
          </a:xfrm>
        </p:spPr>
        <p:txBody>
          <a:bodyPr/>
          <a:lstStyle/>
          <a:p>
            <a:r>
              <a:rPr lang="en-AU" dirty="0" smtClean="0"/>
              <a:t>The essence of professionalism: the ability to make discretionary judgments (Empowerment)</a:t>
            </a:r>
          </a:p>
          <a:p>
            <a:r>
              <a:rPr lang="en-AU" dirty="0" smtClean="0"/>
              <a:t>Weighing multiple sources of incomplete data</a:t>
            </a:r>
          </a:p>
          <a:p>
            <a:r>
              <a:rPr lang="en-AU" dirty="0" smtClean="0"/>
              <a:t>Parallels to the common law</a:t>
            </a:r>
          </a:p>
          <a:p>
            <a:r>
              <a:rPr lang="en-AU" dirty="0" smtClean="0"/>
              <a:t>Amateurs vs professionals…  10,000 hours (K. Anders </a:t>
            </a:r>
            <a:r>
              <a:rPr lang="en-AU" dirty="0" err="1" smtClean="0"/>
              <a:t>Ericcsson</a:t>
            </a:r>
            <a:r>
              <a:rPr lang="en-AU" dirty="0" smtClean="0"/>
              <a:t>)</a:t>
            </a:r>
          </a:p>
          <a:p>
            <a:r>
              <a:rPr lang="en-AU" dirty="0" smtClean="0"/>
              <a:t>Reflective practice – together</a:t>
            </a:r>
          </a:p>
          <a:p>
            <a:r>
              <a:rPr lang="en-AU" dirty="0" smtClean="0"/>
              <a:t>SC            DC</a:t>
            </a:r>
            <a:endParaRPr lang="en-AU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755576" y="5805264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5400" dirty="0" smtClean="0">
                <a:solidFill>
                  <a:srgbClr val="C00000"/>
                </a:solidFill>
                <a:latin typeface="Forte" pitchFamily="66" charset="0"/>
              </a:rPr>
              <a:t>PC = f ( HC, SC, DC )</a:t>
            </a:r>
            <a:endParaRPr lang="en-AU" sz="5400" dirty="0">
              <a:solidFill>
                <a:srgbClr val="C00000"/>
              </a:solidFill>
              <a:latin typeface="Forte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96016" y="465313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259632" y="4869160"/>
            <a:ext cx="7564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32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How do we unpack the role of data use in this?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… the ‘</a:t>
            </a:r>
            <a:r>
              <a:rPr lang="en-AU" dirty="0" smtClean="0">
                <a:solidFill>
                  <a:schemeClr val="bg1">
                    <a:lumMod val="10000"/>
                    <a:lumOff val="90000"/>
                  </a:schemeClr>
                </a:solidFill>
                <a:hlinkClick r:id="rId3" action="ppaction://hlinkpres?slideindex=1&amp;slidetitle="/>
              </a:rPr>
              <a:t>Data Divide</a:t>
            </a:r>
            <a:r>
              <a:rPr lang="en-AU" dirty="0" smtClean="0"/>
              <a:t>’, with the </a:t>
            </a:r>
            <a:r>
              <a:rPr lang="en-AU" dirty="0" smtClean="0">
                <a:hlinkClick r:id="rId4" action="ppaction://hlinkpres?slideindex=1&amp;slidetitle="/>
              </a:rPr>
              <a:t>Hart Data </a:t>
            </a:r>
            <a:r>
              <a:rPr lang="en-AU" dirty="0" smtClean="0"/>
              <a:t>to explain.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5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Proposition #1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408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3600" dirty="0" smtClean="0"/>
              <a:t>The central role of leadership in schools is the development of the ‘professional capital’ of the staff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03847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Proposition #2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408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3600" dirty="0" smtClean="0"/>
              <a:t>The smart use of data </a:t>
            </a:r>
          </a:p>
          <a:p>
            <a:pPr marL="0" indent="0" algn="ctr">
              <a:buNone/>
            </a:pPr>
            <a:r>
              <a:rPr lang="en-AU" sz="3600" dirty="0" smtClean="0"/>
              <a:t>is at the heart of the development of ‘professional capital’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69583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Proposition #3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408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AU" sz="3600" dirty="0" smtClean="0"/>
              <a:t>Nothing changes if you don’t do something differently</a:t>
            </a:r>
          </a:p>
          <a:p>
            <a:pPr marL="0" indent="0" algn="ctr">
              <a:buNone/>
            </a:pPr>
            <a:endParaRPr lang="en-AU" sz="3600" dirty="0"/>
          </a:p>
          <a:p>
            <a:pPr marL="0" indent="0" algn="ctr">
              <a:buNone/>
            </a:pPr>
            <a:r>
              <a:rPr lang="en-AU" i="1" dirty="0" smtClean="0"/>
              <a:t>Don’t be ‘data-driven’,</a:t>
            </a:r>
          </a:p>
          <a:p>
            <a:pPr marL="0" indent="0" algn="ctr">
              <a:buNone/>
            </a:pPr>
            <a:r>
              <a:rPr lang="en-AU" i="1" dirty="0" smtClean="0"/>
              <a:t>be ‘data-informed’</a:t>
            </a: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5281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 Different VIEWS of ‘Capital’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Why you sometimes know something is wrong, but can’t put your finger on why…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024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Business Capital </a:t>
            </a:r>
            <a:r>
              <a:rPr lang="en-AU" dirty="0" smtClean="0"/>
              <a:t>View: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Good teaching:</a:t>
            </a:r>
          </a:p>
          <a:p>
            <a:r>
              <a:rPr lang="en-AU" dirty="0" smtClean="0"/>
              <a:t>May be emotionally demanding but is technically simple</a:t>
            </a:r>
          </a:p>
          <a:p>
            <a:r>
              <a:rPr lang="en-AU" dirty="0" smtClean="0"/>
              <a:t>Is a quick study requiring only moderate intellectual ability</a:t>
            </a:r>
          </a:p>
          <a:p>
            <a:r>
              <a:rPr lang="en-AU" dirty="0" smtClean="0"/>
              <a:t>Is hard at first but with dedication is mastered readily</a:t>
            </a:r>
          </a:p>
          <a:p>
            <a:r>
              <a:rPr lang="en-AU" dirty="0" smtClean="0"/>
              <a:t>Should be driven by hard performance data about what works and where best to target one’s efforts</a:t>
            </a:r>
          </a:p>
          <a:p>
            <a:r>
              <a:rPr lang="en-AU" dirty="0" smtClean="0"/>
              <a:t>Comes down to enthusiasm, hard work, raw talent and measurable results</a:t>
            </a:r>
          </a:p>
          <a:p>
            <a:r>
              <a:rPr lang="en-AU" dirty="0" smtClean="0"/>
              <a:t>Is often replaceable by online instruction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449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Professional Capital </a:t>
            </a:r>
            <a:r>
              <a:rPr lang="en-AU" dirty="0" smtClean="0"/>
              <a:t>View: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Good teaching:</a:t>
            </a:r>
          </a:p>
          <a:p>
            <a:r>
              <a:rPr lang="en-AU" dirty="0" smtClean="0"/>
              <a:t>Is technically sophisticated and difficult</a:t>
            </a:r>
          </a:p>
          <a:p>
            <a:r>
              <a:rPr lang="en-AU" dirty="0" smtClean="0"/>
              <a:t>Requires high levels of education and long periods of training</a:t>
            </a:r>
          </a:p>
          <a:p>
            <a:r>
              <a:rPr lang="en-AU" dirty="0" smtClean="0"/>
              <a:t>Is perfected through continuous improvement</a:t>
            </a:r>
          </a:p>
          <a:p>
            <a:r>
              <a:rPr lang="en-AU" dirty="0" smtClean="0"/>
              <a:t>Involves wise judgment informed by evidence and experience</a:t>
            </a:r>
          </a:p>
          <a:p>
            <a:r>
              <a:rPr lang="en-AU" dirty="0" smtClean="0"/>
              <a:t>Is a collective accomplishment and responsibility</a:t>
            </a:r>
          </a:p>
          <a:p>
            <a:r>
              <a:rPr lang="en-AU" dirty="0" smtClean="0"/>
              <a:t>Maximises, mediates and moderates online instruction.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606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7"/>
            <a:ext cx="7772400" cy="1152128"/>
          </a:xfrm>
        </p:spPr>
        <p:txBody>
          <a:bodyPr/>
          <a:lstStyle/>
          <a:p>
            <a:r>
              <a:rPr lang="en-AU" dirty="0" smtClean="0"/>
              <a:t>Professional capital: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2492896"/>
            <a:ext cx="7772400" cy="792088"/>
          </a:xfrm>
        </p:spPr>
        <p:txBody>
          <a:bodyPr>
            <a:noAutofit/>
          </a:bodyPr>
          <a:lstStyle/>
          <a:p>
            <a:pPr algn="ctr"/>
            <a:r>
              <a:rPr lang="en-AU" sz="5400" dirty="0" smtClean="0">
                <a:latin typeface="Forte" pitchFamily="66" charset="0"/>
              </a:rPr>
              <a:t>PC = f ( HC, SC, DC )</a:t>
            </a:r>
            <a:endParaRPr lang="en-AU" sz="5400" dirty="0">
              <a:latin typeface="Forte" pitchFamily="66" charset="0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755576" y="4797152"/>
            <a:ext cx="7772400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dirty="0" smtClean="0"/>
              <a:t>PC – Professional Capital</a:t>
            </a:r>
          </a:p>
          <a:p>
            <a:r>
              <a:rPr lang="en-AU" sz="2000" dirty="0" smtClean="0"/>
              <a:t>HC – Human Capital</a:t>
            </a:r>
          </a:p>
          <a:p>
            <a:r>
              <a:rPr lang="en-AU" sz="2000" dirty="0" smtClean="0"/>
              <a:t>SC – Social Capital</a:t>
            </a:r>
          </a:p>
          <a:p>
            <a:r>
              <a:rPr lang="en-AU" sz="2000" dirty="0" smtClean="0"/>
              <a:t>DC – Decisional Capital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6596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Human Capital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2"/>
          </a:xfrm>
        </p:spPr>
        <p:txBody>
          <a:bodyPr/>
          <a:lstStyle/>
          <a:p>
            <a:r>
              <a:rPr lang="en-AU" dirty="0" smtClean="0"/>
              <a:t>Having the knowledge and skills to do the job</a:t>
            </a:r>
          </a:p>
          <a:p>
            <a:pPr lvl="1"/>
            <a:r>
              <a:rPr lang="en-AU" dirty="0" smtClean="0"/>
              <a:t>Knowing your subject</a:t>
            </a:r>
          </a:p>
          <a:p>
            <a:pPr lvl="1"/>
            <a:r>
              <a:rPr lang="en-AU" dirty="0" smtClean="0"/>
              <a:t>Knowing your students</a:t>
            </a:r>
          </a:p>
          <a:p>
            <a:pPr lvl="1"/>
            <a:r>
              <a:rPr lang="en-AU" dirty="0" smtClean="0"/>
              <a:t>Knowing how learning works</a:t>
            </a:r>
          </a:p>
          <a:p>
            <a:pPr lvl="1"/>
            <a:r>
              <a:rPr lang="en-AU" dirty="0" smtClean="0"/>
              <a:t>Understanding the student context</a:t>
            </a:r>
          </a:p>
          <a:p>
            <a:pPr lvl="1"/>
            <a:r>
              <a:rPr lang="en-AU" dirty="0" smtClean="0"/>
              <a:t>Emotional capacity</a:t>
            </a:r>
          </a:p>
          <a:p>
            <a:r>
              <a:rPr lang="en-AU" dirty="0" smtClean="0"/>
              <a:t>Can’t be raised in isolation in an effective way</a:t>
            </a:r>
            <a:endParaRPr lang="en-AU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755576" y="5805264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AU" sz="5400" dirty="0" smtClean="0">
                <a:solidFill>
                  <a:srgbClr val="C00000"/>
                </a:solidFill>
                <a:latin typeface="Forte" pitchFamily="66" charset="0"/>
              </a:rPr>
              <a:t>PC = f ( HC, SC, DC )</a:t>
            </a:r>
            <a:endParaRPr lang="en-AU" sz="5400" dirty="0">
              <a:solidFill>
                <a:srgbClr val="C00000"/>
              </a:solidFill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3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</TotalTime>
  <Words>456</Words>
  <Application>Microsoft Office PowerPoint</Application>
  <PresentationFormat>On-screen Show (4:3)</PresentationFormat>
  <Paragraphs>69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Forte</vt:lpstr>
      <vt:lpstr>Clarity</vt:lpstr>
      <vt:lpstr>Professional capital </vt:lpstr>
      <vt:lpstr>Proposition #1</vt:lpstr>
      <vt:lpstr>Proposition #2</vt:lpstr>
      <vt:lpstr>Proposition #3</vt:lpstr>
      <vt:lpstr>2 Different VIEWS of ‘Capital’</vt:lpstr>
      <vt:lpstr>The Business Capital View:</vt:lpstr>
      <vt:lpstr>The Professional Capital View:</vt:lpstr>
      <vt:lpstr>Professional capital:</vt:lpstr>
      <vt:lpstr>Human Capital</vt:lpstr>
      <vt:lpstr>Social Capital</vt:lpstr>
      <vt:lpstr>Decisional Capital</vt:lpstr>
      <vt:lpstr>How do we unpack the role of data use in this?</vt:lpstr>
    </vt:vector>
  </TitlesOfParts>
  <Company>Catholic Education Office Parramatta Diocese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capital</dc:title>
  <dc:creator>John DeCourcy</dc:creator>
  <cp:lastModifiedBy>Sherman Mingo | Crazy Domains</cp:lastModifiedBy>
  <cp:revision>21</cp:revision>
  <cp:lastPrinted>2015-07-10T04:59:03Z</cp:lastPrinted>
  <dcterms:created xsi:type="dcterms:W3CDTF">2012-11-27T22:06:35Z</dcterms:created>
  <dcterms:modified xsi:type="dcterms:W3CDTF">2020-04-27T02:36:30Z</dcterms:modified>
</cp:coreProperties>
</file>